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30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6" r:id="rId28"/>
    <p:sldId id="287" r:id="rId29"/>
    <p:sldId id="288" r:id="rId30"/>
    <p:sldId id="291" r:id="rId31"/>
    <p:sldId id="294" r:id="rId32"/>
    <p:sldId id="310" r:id="rId33"/>
    <p:sldId id="312" r:id="rId34"/>
    <p:sldId id="313" r:id="rId35"/>
    <p:sldId id="311" r:id="rId36"/>
    <p:sldId id="316" r:id="rId37"/>
    <p:sldId id="317" r:id="rId38"/>
    <p:sldId id="319" r:id="rId39"/>
    <p:sldId id="320" r:id="rId40"/>
    <p:sldId id="321" r:id="rId41"/>
    <p:sldId id="322" r:id="rId42"/>
    <p:sldId id="323" r:id="rId43"/>
    <p:sldId id="324" r:id="rId44"/>
    <p:sldId id="325" r:id="rId45"/>
    <p:sldId id="327" r:id="rId46"/>
    <p:sldId id="32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3515" autoAdjust="0"/>
  </p:normalViewPr>
  <p:slideViewPr>
    <p:cSldViewPr snapToGrid="0">
      <p:cViewPr varScale="1">
        <p:scale>
          <a:sx n="80" d="100"/>
          <a:sy n="80" d="100"/>
        </p:scale>
        <p:origin x="86" y="1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024F6-DEB1-4D0E-9102-BEA58F9082B7}"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55C1F-BBF1-44B7-99B5-2BDEAE5433DF}" type="slidenum">
              <a:rPr lang="en-US" smtClean="0"/>
              <a:t>‹#›</a:t>
            </a:fld>
            <a:endParaRPr lang="en-US"/>
          </a:p>
        </p:txBody>
      </p:sp>
    </p:spTree>
    <p:extLst>
      <p:ext uri="{BB962C8B-B14F-4D97-AF65-F5344CB8AC3E}">
        <p14:creationId xmlns:p14="http://schemas.microsoft.com/office/powerpoint/2010/main" val="1106711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B72AED-4F90-4DEE-BF5F-A8897C7CB101}" type="slidenum">
              <a:rPr lang="en-US" altLang="en-US"/>
              <a:pPr/>
              <a:t>1</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smtClean="0"/>
              <a:t>In this module, we are going to present an</a:t>
            </a:r>
            <a:r>
              <a:rPr lang="en-US" altLang="en-US" baseline="0" dirty="0" smtClean="0"/>
              <a:t> introduction, a  brief history, and the theory behind water distribution system modeling. We will also introduce a hypothetical water distribution system called </a:t>
            </a:r>
            <a:r>
              <a:rPr lang="en-US" altLang="en-US" baseline="0" dirty="0" err="1" smtClean="0"/>
              <a:t>SmallWater</a:t>
            </a:r>
            <a:r>
              <a:rPr lang="en-US" altLang="en-US" baseline="0" dirty="0" smtClean="0"/>
              <a:t> USA that will be used as an example for most of our exercises. Before we start on the technical content of this course, we would like to do some introductions and present the logistical aspects of the course.</a:t>
            </a:r>
            <a:endParaRPr lang="en-US" altLang="en-US" dirty="0"/>
          </a:p>
        </p:txBody>
      </p:sp>
    </p:spTree>
    <p:extLst>
      <p:ext uri="{BB962C8B-B14F-4D97-AF65-F5344CB8AC3E}">
        <p14:creationId xmlns:p14="http://schemas.microsoft.com/office/powerpoint/2010/main" val="27851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002883-63E9-489E-B279-9C495C71312D}" type="slidenum">
              <a:rPr lang="en-US" altLang="en-US" smtClean="0"/>
              <a:pPr/>
              <a:t>11</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dirty="0" smtClean="0"/>
              <a:t>The Hardy Cross method is “an iterative method for determining the flow in pipe network systems where the inputs and outputs are known, but the flow inside the network is unknown”. It is a very computationally intensive method.  Did</a:t>
            </a:r>
            <a:r>
              <a:rPr lang="en-US" altLang="en-US" baseline="0" dirty="0" smtClean="0"/>
              <a:t> you use the Hardy Cross method in college?  At the time it was developed and up until the 1960s, the actual calculations were done using a slide rule. Have you have used a slide rule?  To quote Hardy Cross, his method “is an application of continuity of flow and continuity of potential to iteratively solve for flows in a pipe network”. In the case of pipe flow, conservation of flow means that the flow in is equal to the flow out at each junction in the pipe. Conservation of potential means that the total directional head loss along any loop in the system is zero.  As illustrated, it is an iterative process where heads are balanced around the network. “The method of balancing heads uses an initial guess that satisfies continuity of flow at each junction and then balances the flows until continuity of potential is also achieved over each loop in the system”. </a:t>
            </a:r>
            <a:endParaRPr lang="en-US" altLang="en-US" dirty="0" smtClean="0"/>
          </a:p>
        </p:txBody>
      </p:sp>
    </p:spTree>
    <p:extLst>
      <p:ext uri="{BB962C8B-B14F-4D97-AF65-F5344CB8AC3E}">
        <p14:creationId xmlns:p14="http://schemas.microsoft.com/office/powerpoint/2010/main" val="2971333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1930’s and 1940’s before the advent of digital computers, several scientists experimented with analog systems composed of vacuum tubes, resistors and capacitors to simulate the flow of water in pipe networks.  The picture on the bottom was a complex analog model of part of the Philadelphia Water System. </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12</a:t>
            </a:fld>
            <a:endParaRPr lang="en-US" altLang="en-US"/>
          </a:p>
        </p:txBody>
      </p:sp>
    </p:spTree>
    <p:extLst>
      <p:ext uri="{BB962C8B-B14F-4D97-AF65-F5344CB8AC3E}">
        <p14:creationId xmlns:p14="http://schemas.microsoft.com/office/powerpoint/2010/main" val="2347266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1CA7F0-464B-4BCB-9891-F69643F47695}" type="slidenum">
              <a:rPr lang="en-US" altLang="en-US" smtClean="0"/>
              <a:pPr/>
              <a:t>13</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dirty="0" smtClean="0"/>
              <a:t>Finally with the advent of digital</a:t>
            </a:r>
            <a:r>
              <a:rPr lang="en-US" altLang="en-US" baseline="0" dirty="0" smtClean="0"/>
              <a:t> computers in the 1950s, one of the first applications in the field of water was solutions to pipe network analysis.  Given the tedious and limited nature of manual solutions of the Hardy Cross method, this development is not surprising.</a:t>
            </a:r>
            <a:endParaRPr lang="en-US" altLang="en-US" dirty="0" smtClean="0"/>
          </a:p>
        </p:txBody>
      </p:sp>
    </p:spTree>
    <p:extLst>
      <p:ext uri="{BB962C8B-B14F-4D97-AF65-F5344CB8AC3E}">
        <p14:creationId xmlns:p14="http://schemas.microsoft.com/office/powerpoint/2010/main" val="1191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8937A48-5953-45A9-9160-35422F20D075}" type="slidenum">
              <a:rPr lang="en-US" altLang="en-US" smtClean="0"/>
              <a:pPr/>
              <a:t>14</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dirty="0" smtClean="0"/>
              <a:t>In the 1960s, several researchers made advances in the field of water distribution</a:t>
            </a:r>
            <a:r>
              <a:rPr lang="en-US" altLang="en-US" baseline="0" dirty="0" smtClean="0"/>
              <a:t> systems analysis. Uri Shamir and Chuck Howard, classmates at MIT, developed one of the first widely accepted steady state solutions and used this model for analyzing flow in the Boston water system.  </a:t>
            </a:r>
            <a:endParaRPr lang="en-US" altLang="en-US" dirty="0" smtClean="0"/>
          </a:p>
        </p:txBody>
      </p:sp>
    </p:spTree>
    <p:extLst>
      <p:ext uri="{BB962C8B-B14F-4D97-AF65-F5344CB8AC3E}">
        <p14:creationId xmlns:p14="http://schemas.microsoft.com/office/powerpoint/2010/main" val="210193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D7B833-373E-455C-9F28-10C9F7F04ECE}" type="slidenum">
              <a:rPr lang="en-US" altLang="en-US" smtClean="0"/>
              <a:pPr/>
              <a:t>15</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dirty="0" smtClean="0"/>
              <a:t>In the late 1960s, John </a:t>
            </a:r>
            <a:r>
              <a:rPr lang="en-US" altLang="en-US" dirty="0" err="1" smtClean="0"/>
              <a:t>Schaake</a:t>
            </a:r>
            <a:r>
              <a:rPr lang="en-US" altLang="en-US" dirty="0" smtClean="0"/>
              <a:t> and Dennis</a:t>
            </a:r>
            <a:r>
              <a:rPr lang="en-US" altLang="en-US" baseline="0" dirty="0" smtClean="0"/>
              <a:t> Lai, also at MIT applied optimization techniques (both linear and dynamic programming techniques) to determine the least cost piping solution for New York City’s planned tunnel to deliver water to Manhattan.  This was the first in what is still considered an emerging technology for water system design. </a:t>
            </a:r>
            <a:endParaRPr lang="en-US" altLang="en-US" dirty="0" smtClean="0"/>
          </a:p>
        </p:txBody>
      </p:sp>
    </p:spTree>
    <p:extLst>
      <p:ext uri="{BB962C8B-B14F-4D97-AF65-F5344CB8AC3E}">
        <p14:creationId xmlns:p14="http://schemas.microsoft.com/office/powerpoint/2010/main" val="2944221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E6A6E2-BFEC-4045-B655-9AD436649002}" type="slidenum">
              <a:rPr lang="en-US" altLang="en-US" smtClean="0"/>
              <a:pPr/>
              <a:t>16</a:t>
            </a:fld>
            <a:endParaRPr lang="en-US"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dirty="0" smtClean="0"/>
              <a:t>Don Wood of the University of Kentucky coined the term “EPS” in the 1970s and incorporated an EPS model in KYPIPE, one of the first software packages for distribution system modeling.  EPS models actually represent a water distribution system over time by generating</a:t>
            </a:r>
            <a:r>
              <a:rPr lang="en-US" altLang="en-US" baseline="0" dirty="0" smtClean="0"/>
              <a:t> a series of steady state runs at a fixed time interval.  </a:t>
            </a:r>
            <a:r>
              <a:rPr lang="en-US" altLang="en-US" dirty="0" smtClean="0"/>
              <a:t>If you want to learn</a:t>
            </a:r>
            <a:r>
              <a:rPr lang="en-US" altLang="en-US" baseline="0" dirty="0" smtClean="0"/>
              <a:t> more about Don Wood’s contributions to water modeling, go to the YouTube “Water Distribution Systems Analysis History Project” channel to hear an interview with Don Wood. There are also interviews with Uri Shamir and Chuck Howard and many other pioneers in this field on this channel.</a:t>
            </a:r>
            <a:endParaRPr lang="en-US" altLang="en-US" dirty="0" smtClean="0"/>
          </a:p>
        </p:txBody>
      </p:sp>
    </p:spTree>
    <p:extLst>
      <p:ext uri="{BB962C8B-B14F-4D97-AF65-F5344CB8AC3E}">
        <p14:creationId xmlns:p14="http://schemas.microsoft.com/office/powerpoint/2010/main" val="282279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1993, Lew </a:t>
            </a:r>
            <a:r>
              <a:rPr lang="en-US" dirty="0" err="1" smtClean="0"/>
              <a:t>Rossman</a:t>
            </a:r>
            <a:r>
              <a:rPr lang="en-US" dirty="0" smtClean="0"/>
              <a:t>, an engineer at EPA,  developed the first version of EPANET. EPANET was very important because (1) it was the first Windows-based software packages for water distribution system modeling, (2) it was available for free, and (3) the</a:t>
            </a:r>
            <a:r>
              <a:rPr lang="en-US" baseline="0" dirty="0" smtClean="0"/>
              <a:t> source code was freely available so users could actually make changes in the software.  It was also used as the solver engine for most subsequent commercial software packages. </a:t>
            </a:r>
            <a:r>
              <a:rPr lang="en-US" dirty="0" smtClean="0"/>
              <a:t> In 2000, Dr. </a:t>
            </a:r>
            <a:r>
              <a:rPr lang="en-US" dirty="0" err="1" smtClean="0"/>
              <a:t>Rossman</a:t>
            </a:r>
            <a:r>
              <a:rPr lang="en-US" dirty="0" smtClean="0"/>
              <a:t> released EPANET</a:t>
            </a:r>
            <a:r>
              <a:rPr lang="en-US" baseline="0" dirty="0" smtClean="0"/>
              <a:t> Version 2 which greatly improved the performance of the model.  A new GIS-based GUI for EPANET will be released by EPA in late 2017 or early 2018. Further improvements in EPANET are being made through an open source cooperative. </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17</a:t>
            </a:fld>
            <a:endParaRPr lang="en-US" altLang="en-US"/>
          </a:p>
        </p:txBody>
      </p:sp>
    </p:spTree>
    <p:extLst>
      <p:ext uri="{BB962C8B-B14F-4D97-AF65-F5344CB8AC3E}">
        <p14:creationId xmlns:p14="http://schemas.microsoft.com/office/powerpoint/2010/main" val="1467406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sometimes refer to this as part of the course as pipe hydraulics 101.  For those of you who are civil engineers, you probably studied this many years ago.  We will be talking about:</a:t>
            </a:r>
          </a:p>
          <a:p>
            <a:pPr marL="228600" indent="-228600">
              <a:buAutoNum type="arabicParenBoth"/>
            </a:pPr>
            <a:r>
              <a:rPr lang="en-US" dirty="0" smtClean="0"/>
              <a:t>The fundamental factors in pipe hydraulics: flow ,velocity and pressure</a:t>
            </a:r>
          </a:p>
          <a:p>
            <a:pPr marL="228600" indent="-228600">
              <a:buAutoNum type="arabicParenBoth"/>
            </a:pPr>
            <a:r>
              <a:rPr lang="en-US" dirty="0" smtClean="0"/>
              <a:t>The two basic governing principles of</a:t>
            </a:r>
            <a:r>
              <a:rPr lang="en-US" baseline="0" dirty="0" smtClean="0"/>
              <a:t> continuity and energy</a:t>
            </a:r>
          </a:p>
          <a:p>
            <a:pPr marL="228600" indent="-228600">
              <a:buAutoNum type="arabicParenBoth"/>
            </a:pPr>
            <a:r>
              <a:rPr lang="en-US" baseline="0" dirty="0" smtClean="0"/>
              <a:t>Empirical </a:t>
            </a:r>
            <a:r>
              <a:rPr lang="en-US" baseline="0" dirty="0" err="1" smtClean="0"/>
              <a:t>headloss</a:t>
            </a:r>
            <a:r>
              <a:rPr lang="en-US" baseline="0" dirty="0" smtClean="0"/>
              <a:t> equations</a:t>
            </a:r>
          </a:p>
          <a:p>
            <a:pPr marL="228600" indent="-228600">
              <a:buAutoNum type="arabicParenBoth"/>
            </a:pPr>
            <a:r>
              <a:rPr lang="en-US" baseline="0" dirty="0" smtClean="0"/>
              <a:t>And a little on how pipe network models are formulated and solved.</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18</a:t>
            </a:fld>
            <a:endParaRPr lang="en-US" altLang="en-US"/>
          </a:p>
        </p:txBody>
      </p:sp>
    </p:spTree>
    <p:extLst>
      <p:ext uri="{BB962C8B-B14F-4D97-AF65-F5344CB8AC3E}">
        <p14:creationId xmlns:p14="http://schemas.microsoft.com/office/powerpoint/2010/main" val="1568492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EPANET and most other hydraulic network software</a:t>
            </a:r>
            <a:r>
              <a:rPr lang="en-US" baseline="0" dirty="0" smtClean="0"/>
              <a:t> are designed to represent the following flow conditions:</a:t>
            </a:r>
          </a:p>
          <a:p>
            <a:r>
              <a:rPr lang="en-US" dirty="0" smtClean="0"/>
              <a:t>Incompressible flow – you cannot use the</a:t>
            </a:r>
            <a:r>
              <a:rPr lang="en-US" baseline="0" dirty="0" smtClean="0"/>
              <a:t> software to model gas. Water is essentially an incompressible fluid since its volume does not change as pressure is applied.</a:t>
            </a:r>
          </a:p>
          <a:p>
            <a:r>
              <a:rPr lang="en-US" dirty="0" smtClean="0"/>
              <a:t>Turbulent flow – cannot be used for laminar flow.  For small (especially dead end pipes), you may run into very low velocities which may put you into the laminar phase.</a:t>
            </a:r>
          </a:p>
          <a:p>
            <a:r>
              <a:rPr lang="en-US" dirty="0" smtClean="0"/>
              <a:t>Closed pipe – cannot represent open channel conditions which you occasionally run into in water systems.</a:t>
            </a:r>
          </a:p>
          <a:p>
            <a:r>
              <a:rPr lang="en-US" dirty="0" smtClean="0"/>
              <a:t>Full pipe – does not allow partial flow conditions nor intermittent flow which is quite common in some developing countries.</a:t>
            </a:r>
          </a:p>
          <a:p>
            <a:r>
              <a:rPr lang="en-US" dirty="0" smtClean="0"/>
              <a:t>Newtonian – Non-Newtonian flow like honey or ketchup cannot</a:t>
            </a:r>
            <a:r>
              <a:rPr lang="en-US" baseline="0" dirty="0" smtClean="0"/>
              <a:t> be represented</a:t>
            </a:r>
            <a:r>
              <a:rPr lang="en-US" dirty="0" smtClean="0"/>
              <a:t>. Typically we don’t model non-Newtonian</a:t>
            </a:r>
            <a:r>
              <a:rPr lang="en-US" baseline="0" dirty="0" smtClean="0"/>
              <a:t> flow conditions</a:t>
            </a:r>
            <a:r>
              <a:rPr lang="en-US" dirty="0" smtClean="0"/>
              <a:t>. </a:t>
            </a:r>
          </a:p>
          <a:p>
            <a:r>
              <a:rPr lang="en-US" dirty="0" smtClean="0"/>
              <a:t>Single phase flow – Multiphase flow is not supported</a:t>
            </a:r>
            <a:r>
              <a:rPr lang="en-US" baseline="0" dirty="0" smtClean="0"/>
              <a:t> so you could not model </a:t>
            </a:r>
            <a:r>
              <a:rPr lang="en-US" dirty="0" smtClean="0"/>
              <a:t>liquid/solids flow such as water with a whole lot of</a:t>
            </a:r>
            <a:r>
              <a:rPr lang="en-US" baseline="0" dirty="0" smtClean="0"/>
              <a:t> solids. This is not an issue with drinking water (or even most sewage) that may have a small concentration of solids.  </a:t>
            </a:r>
            <a:endParaRPr lang="en-US" dirty="0" smtClean="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19</a:t>
            </a:fld>
            <a:endParaRPr lang="en-US" altLang="en-US"/>
          </a:p>
        </p:txBody>
      </p:sp>
    </p:spTree>
    <p:extLst>
      <p:ext uri="{BB962C8B-B14F-4D97-AF65-F5344CB8AC3E}">
        <p14:creationId xmlns:p14="http://schemas.microsoft.com/office/powerpoint/2010/main" val="1546916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 units can be expressed in English (U.S. units) or metric units. EPANET and most modeling</a:t>
            </a:r>
            <a:r>
              <a:rPr lang="en-US" baseline="0" dirty="0" smtClean="0"/>
              <a:t> software allow either sets of units.  For this course we will emphasize U.S. units.  </a:t>
            </a:r>
          </a:p>
          <a:p>
            <a:r>
              <a:rPr lang="en-US" baseline="0" dirty="0" smtClean="0"/>
              <a:t>In U.S. units, flow is expressed most commonly as gallons per minutes (GPM) and million gallons per day (MGD).  For larger systems, especially when dealing with treatment plants, flow is usually expressed in MGD. However, for smaller systems or smaller pipe flows, if you used MGD then you would be dealing with some very small and inconvenient values (e.g., 10 GPM = 0.015 MGD).  It is certainly worthwhile to memorize the conversion factor that 1 MGD = 646 GPM.</a:t>
            </a:r>
          </a:p>
          <a:p>
            <a:r>
              <a:rPr lang="en-US" baseline="0" dirty="0" smtClean="0"/>
              <a:t>For metric units, the most common flow units are liters per second (LPS) and cubic meters per second (m3/s). As is the case with most metric conversions, the conversion between these two units is much easier, i.e., 1 m3/s = 1000 l/s. </a:t>
            </a:r>
          </a:p>
          <a:p>
            <a:r>
              <a:rPr lang="en-US" baseline="0" dirty="0" smtClean="0"/>
              <a:t>For conversion from U.S. to metric units, 1 GPM = 0.063 LPS or vice versa, 1 LPS = 15.85 GPM</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20</a:t>
            </a:fld>
            <a:endParaRPr lang="en-US" altLang="en-US"/>
          </a:p>
        </p:txBody>
      </p:sp>
    </p:spTree>
    <p:extLst>
      <p:ext uri="{BB962C8B-B14F-4D97-AF65-F5344CB8AC3E}">
        <p14:creationId xmlns:p14="http://schemas.microsoft.com/office/powerpoint/2010/main" val="294200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B57E21-3D95-49A0-B1D6-145C286C3D3F}" type="slidenum">
              <a:rPr lang="en-US" altLang="en-US" smtClean="0"/>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dirty="0" smtClean="0"/>
              <a:t>We will now proceed with the technical aspects of the module.  Though I am sure that all of you know what a water distribution</a:t>
            </a:r>
            <a:r>
              <a:rPr lang="en-US" altLang="en-US" baseline="0" dirty="0" smtClean="0"/>
              <a:t> system is, here is a very concise definition of a water distribution system and its primary components. </a:t>
            </a:r>
            <a:endParaRPr lang="en-US" altLang="en-US" dirty="0" smtClean="0"/>
          </a:p>
        </p:txBody>
      </p:sp>
    </p:spTree>
    <p:extLst>
      <p:ext uri="{BB962C8B-B14F-4D97-AF65-F5344CB8AC3E}">
        <p14:creationId xmlns:p14="http://schemas.microsoft.com/office/powerpoint/2010/main" val="3093574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Velocity is simply flow</a:t>
            </a:r>
            <a:r>
              <a:rPr lang="en-US" baseline="0" dirty="0" smtClean="0"/>
              <a:t> divided by cross sectional area. Since we are much more familiar with pipe diameter, velocity can also be calculated in terms of flow and diameter.</a:t>
            </a:r>
          </a:p>
          <a:p>
            <a:r>
              <a:rPr lang="en-US" baseline="0" dirty="0" smtClean="0"/>
              <a:t>One issue that we will discuss later in this course is what diameter we should use in calculating velocity, nominal or actual diameters.</a:t>
            </a:r>
          </a:p>
          <a:p>
            <a:r>
              <a:rPr lang="en-US" baseline="0" dirty="0" smtClean="0"/>
              <a:t>The most common velocity units are feet per second in the U.S. and meters per second in metric units.  Conversion between these two units are easy since we all know that 1 meter is equal to 3.28 feet.  </a:t>
            </a:r>
          </a:p>
          <a:p>
            <a:r>
              <a:rPr lang="en-US" baseline="0" dirty="0" smtClean="0"/>
              <a:t>We are sometimes asked what are typical pipe velocities in a distribution system and the proper answer is, “it depends”.  For small residential pipes velocity is typically much less than 1 FPS under normal conditions. For transmission systems, we frequently see velocities in the range of 1 to 4 FPS.  Why is there such a big difference? One of the primary reasons is that we design our piping systems to provide fire flow and as a result we effectively way overdesign our pipes in residential areas. Typically we will impose minimum pipe diameters of 6” or 8”. As a result, when flows are much lower as is the case in over 99% of the time, we see some very low velocities.</a:t>
            </a:r>
          </a:p>
          <a:p>
            <a:r>
              <a:rPr lang="en-US" baseline="0" dirty="0" smtClean="0"/>
              <a:t>Maximum allowable velocities also can vary significantly. Typically communities will set maximums of 8 to 10 FPS, in order to reduce scour and to lessen </a:t>
            </a:r>
            <a:r>
              <a:rPr lang="en-US" baseline="0" dirty="0" err="1" smtClean="0"/>
              <a:t>headloss</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21</a:t>
            </a:fld>
            <a:endParaRPr lang="en-US" altLang="en-US"/>
          </a:p>
        </p:txBody>
      </p:sp>
    </p:spTree>
    <p:extLst>
      <p:ext uri="{BB962C8B-B14F-4D97-AF65-F5344CB8AC3E}">
        <p14:creationId xmlns:p14="http://schemas.microsoft.com/office/powerpoint/2010/main" val="4287906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Pressure is a measure of force per area. </a:t>
            </a:r>
            <a:r>
              <a:rPr lang="en-US" baseline="0" dirty="0" smtClean="0"/>
              <a:t>Typical units for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pressure are pounds per square inch (PSI) in the U.S. and </a:t>
            </a:r>
            <a:r>
              <a:rPr kumimoji="0" lang="en-US" sz="12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Pascals</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sz="12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newtons</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per square meter) in metric systems.  In most water systems, the minimum allowable pressure is 20 PSI under fire flow conditions and something higher (30 to 40 PSI) under normal demand cases.  Typical maximum allowable pressures are 80 to 100 PSI though higher pressure standards are sometimes needed in mountainous regions. Higher pressures can result in increased leakage or significant wear and tear on plumbing fixtures.  </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22</a:t>
            </a:fld>
            <a:endParaRPr lang="en-US" altLang="en-US"/>
          </a:p>
        </p:txBody>
      </p:sp>
    </p:spTree>
    <p:extLst>
      <p:ext uri="{BB962C8B-B14F-4D97-AF65-F5344CB8AC3E}">
        <p14:creationId xmlns:p14="http://schemas.microsoft.com/office/powerpoint/2010/main" val="1645021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common to also think of pressure</a:t>
            </a:r>
            <a:r>
              <a:rPr lang="en-US" baseline="0" dirty="0" smtClean="0"/>
              <a:t> in terms of how far water will rise in a tube expressed in feet.  Water will rise approximately 2.31 feet for each 1 PSI of pressure.  As a result, a minimum pressure of 20 PSI will result in a rise of 46.2 feet.  </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23</a:t>
            </a:fld>
            <a:endParaRPr lang="en-US" altLang="en-US"/>
          </a:p>
        </p:txBody>
      </p:sp>
    </p:spTree>
    <p:extLst>
      <p:ext uri="{BB962C8B-B14F-4D97-AF65-F5344CB8AC3E}">
        <p14:creationId xmlns:p14="http://schemas.microsoft.com/office/powerpoint/2010/main" val="2815000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basic laws of physics that apply</a:t>
            </a:r>
            <a:r>
              <a:rPr lang="en-US" baseline="0" dirty="0" smtClean="0"/>
              <a:t> in network analysis, continuity (mass balance) and conservation of energy.  To start to understand these principles, we show a single loop in a water distribution system.  For those of you who have used the Hardy Cross method, you remember that this method proceeds iteratively in both preserving conservation of mass around loops while also conserving energy as you complete a circuit around a loop. </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24</a:t>
            </a:fld>
            <a:endParaRPr lang="en-US" altLang="en-US"/>
          </a:p>
        </p:txBody>
      </p:sp>
    </p:spTree>
    <p:extLst>
      <p:ext uri="{BB962C8B-B14F-4D97-AF65-F5344CB8AC3E}">
        <p14:creationId xmlns:p14="http://schemas.microsoft.com/office/powerpoint/2010/main" val="1543339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Conservation</a:t>
            </a:r>
            <a:r>
              <a:rPr lang="en-US" baseline="0" dirty="0" smtClean="0"/>
              <a:t> of mass (and since flow is assumed to be incompressible, also conserving volume) is quite easy to understand.  For junction #1, the flow entering the junction is equal to the flow exiting the junction either through pipes leaving the junction or water consumed at the junction (i.e., demands).</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25</a:t>
            </a:fld>
            <a:endParaRPr lang="en-US" altLang="en-US"/>
          </a:p>
        </p:txBody>
      </p:sp>
    </p:spTree>
    <p:extLst>
      <p:ext uri="{BB962C8B-B14F-4D97-AF65-F5344CB8AC3E}">
        <p14:creationId xmlns:p14="http://schemas.microsoft.com/office/powerpoint/2010/main" val="172664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the energy principle is considerably more complex. First</a:t>
            </a:r>
            <a:r>
              <a:rPr lang="en-US" baseline="0" dirty="0" smtClean="0"/>
              <a:t> of all, when we do hydraulic analysis, we use the term “head” as a measure of energy and report head in units of length (feet in the U.S.).</a:t>
            </a:r>
          </a:p>
          <a:p>
            <a:r>
              <a:rPr lang="en-US" baseline="0" dirty="0" smtClean="0"/>
              <a:t>Energy can take three forms in a network and when we consider all forms of energy we cannot create or destroy energy (i.e., conservation of energy).  The three forms of energy are pressure head, elevation head and velocity head.</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26</a:t>
            </a:fld>
            <a:endParaRPr lang="en-US" altLang="en-US"/>
          </a:p>
        </p:txBody>
      </p:sp>
    </p:spTree>
    <p:extLst>
      <p:ext uri="{BB962C8B-B14F-4D97-AF65-F5344CB8AC3E}">
        <p14:creationId xmlns:p14="http://schemas.microsoft.com/office/powerpoint/2010/main" val="2961199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Static head is the sum of pressure head and elevation head.  If you connect all of the values of static head along</a:t>
            </a:r>
            <a:r>
              <a:rPr lang="en-US" baseline="0" dirty="0" smtClean="0"/>
              <a:t> a pipe or series of pipes you define the hydraulic grade line (HGL). Total head is the sum of the static head plus the velocity head.  As we showed before, the difference between the static head and the total head is usually relatively small. When a tank is draining, the HGL slopes down as you move away from the tank. When a tank is filling, the HGL slopes down as you approach the tank.   </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27</a:t>
            </a:fld>
            <a:endParaRPr lang="en-US" altLang="en-US"/>
          </a:p>
        </p:txBody>
      </p:sp>
    </p:spTree>
    <p:extLst>
      <p:ext uri="{BB962C8B-B14F-4D97-AF65-F5344CB8AC3E}">
        <p14:creationId xmlns:p14="http://schemas.microsoft.com/office/powerpoint/2010/main" val="2318530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Headloss</a:t>
            </a:r>
            <a:r>
              <a:rPr lang="en-US" dirty="0" smtClean="0"/>
              <a:t> equations describe the loss of head as water flows through a pipe.  They are considered</a:t>
            </a:r>
            <a:r>
              <a:rPr lang="en-US" baseline="0" dirty="0" smtClean="0"/>
              <a:t> to be </a:t>
            </a:r>
            <a:r>
              <a:rPr lang="en-US" dirty="0" smtClean="0"/>
              <a:t>empirical relationships.  This means that they were derived from experiments rather than derived from basic principles.  There are many </a:t>
            </a:r>
            <a:r>
              <a:rPr lang="en-US" dirty="0" err="1" smtClean="0"/>
              <a:t>headloss</a:t>
            </a:r>
            <a:r>
              <a:rPr lang="en-US" dirty="0" smtClean="0"/>
              <a:t> equations that have</a:t>
            </a:r>
            <a:r>
              <a:rPr lang="en-US" baseline="0" dirty="0" smtClean="0"/>
              <a:t> been derived over the past few centuries.  The most commonly used equation in the U.S. is the so-called Hazen Williams equation. In the rest of the world, the Darcy </a:t>
            </a:r>
            <a:r>
              <a:rPr lang="en-US" baseline="0" dirty="0" err="1" smtClean="0"/>
              <a:t>Weisbach</a:t>
            </a:r>
            <a:r>
              <a:rPr lang="en-US" baseline="0" dirty="0" smtClean="0"/>
              <a:t> equation is most commonly used equation. As we will discuss later, there are some approximations of the Darcy-</a:t>
            </a:r>
            <a:r>
              <a:rPr lang="en-US" baseline="0" dirty="0" err="1" smtClean="0"/>
              <a:t>Weisbach</a:t>
            </a:r>
            <a:r>
              <a:rPr lang="en-US" baseline="0" dirty="0" smtClean="0"/>
              <a:t> equations that simplifies the representations and solution of this equation.  In addition to </a:t>
            </a:r>
            <a:r>
              <a:rPr lang="en-US" baseline="0" dirty="0" err="1" smtClean="0"/>
              <a:t>headloss</a:t>
            </a:r>
            <a:r>
              <a:rPr lang="en-US" baseline="0" dirty="0" smtClean="0"/>
              <a:t> in a straight pipe, there are so-called “minor” </a:t>
            </a:r>
            <a:r>
              <a:rPr lang="en-US" baseline="0" dirty="0" err="1" smtClean="0"/>
              <a:t>headlosses</a:t>
            </a:r>
            <a:r>
              <a:rPr lang="en-US" baseline="0" dirty="0" smtClean="0"/>
              <a:t> associated with fittings in pipe such as bends. There are also </a:t>
            </a:r>
            <a:r>
              <a:rPr lang="en-US" baseline="0" dirty="0" err="1" smtClean="0"/>
              <a:t>headlosses</a:t>
            </a:r>
            <a:r>
              <a:rPr lang="en-US" baseline="0" dirty="0" smtClean="0"/>
              <a:t> associated with pumps and valves.</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28</a:t>
            </a:fld>
            <a:endParaRPr lang="en-US" altLang="en-US"/>
          </a:p>
        </p:txBody>
      </p:sp>
    </p:spTree>
    <p:extLst>
      <p:ext uri="{BB962C8B-B14F-4D97-AF65-F5344CB8AC3E}">
        <p14:creationId xmlns:p14="http://schemas.microsoft.com/office/powerpoint/2010/main" val="2576075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 shows two forms of the Hazen Williams equation.  Solution of this equation is quite easy.</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29</a:t>
            </a:fld>
            <a:endParaRPr lang="en-US" altLang="en-US"/>
          </a:p>
        </p:txBody>
      </p:sp>
    </p:spTree>
    <p:extLst>
      <p:ext uri="{BB962C8B-B14F-4D97-AF65-F5344CB8AC3E}">
        <p14:creationId xmlns:p14="http://schemas.microsoft.com/office/powerpoint/2010/main" val="1360214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provides some typical values for the Hazen Williams C factor and the Darcy </a:t>
            </a:r>
            <a:r>
              <a:rPr lang="en-US" dirty="0" err="1" smtClean="0"/>
              <a:t>Weusbach</a:t>
            </a:r>
            <a:r>
              <a:rPr lang="en-US" dirty="0" smtClean="0"/>
              <a:t> roughness factors for new pipes. </a:t>
            </a:r>
            <a:r>
              <a:rPr lang="en-US" sz="1200" dirty="0" smtClean="0"/>
              <a:t>For older pipes, the Hazen-Williams roughness coefficient decreases and Darcy-</a:t>
            </a:r>
            <a:r>
              <a:rPr lang="en-US" sz="1200" dirty="0" err="1" smtClean="0"/>
              <a:t>Weisbach</a:t>
            </a:r>
            <a:r>
              <a:rPr lang="en-US" sz="1200" dirty="0" smtClean="0"/>
              <a:t> roughness coefficient increases.  Though literature values for determining these coefficients in models for new pipes may be good</a:t>
            </a:r>
            <a:r>
              <a:rPr lang="en-US" sz="1200" baseline="0" dirty="0" smtClean="0"/>
              <a:t> estimates, for older pipes various field tests are useful in estimating these roughness coefficients. This is usually part of  calibrating a model. </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30</a:t>
            </a:fld>
            <a:endParaRPr lang="en-US" altLang="en-US"/>
          </a:p>
        </p:txBody>
      </p:sp>
    </p:spTree>
    <p:extLst>
      <p:ext uri="{BB962C8B-B14F-4D97-AF65-F5344CB8AC3E}">
        <p14:creationId xmlns:p14="http://schemas.microsoft.com/office/powerpoint/2010/main" val="300569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DD9D7C-4C64-4999-A575-8BA50B25F550}" type="slidenum">
              <a:rPr lang="en-US" altLang="en-US" smtClean="0"/>
              <a:pPr/>
              <a:t>4</a:t>
            </a:fld>
            <a:endParaRPr lang="en-US" alt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dirty="0" smtClean="0"/>
              <a:t>Water supply systems</a:t>
            </a:r>
            <a:r>
              <a:rPr lang="en-US" altLang="en-US" baseline="0" dirty="0" smtClean="0"/>
              <a:t> are composed of three major elements: (1) source waters (surface and groundwater) and the conveyance devices for storing and delivering raw water to a water treatment plant; (2) water treatment plants; and (3) the water distribution systems for delivering the finished water to the customers.  Our course is devoted to modeling only water distribution systems. </a:t>
            </a:r>
            <a:endParaRPr lang="en-US" altLang="en-US" dirty="0" smtClean="0"/>
          </a:p>
        </p:txBody>
      </p:sp>
    </p:spTree>
    <p:extLst>
      <p:ext uri="{BB962C8B-B14F-4D97-AF65-F5344CB8AC3E}">
        <p14:creationId xmlns:p14="http://schemas.microsoft.com/office/powerpoint/2010/main" val="123933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different</a:t>
            </a:r>
            <a:r>
              <a:rPr lang="en-US" baseline="0" dirty="0" smtClean="0"/>
              <a:t> specific formulations for solving flow and pressure in pipe networks.  However, they all come down to the fact that there are a set of N linear conservation of mass  equations and L non-linear conservation of energy equations. Because of the non-linearity, a closed form solution is not possible and as a result, these set of equations must be solved iteratively. There are many mechanisms for solving this set of equations and many papers have been written comparing the advantages and disadvantages of each.  EPANET uses the </a:t>
            </a:r>
            <a:r>
              <a:rPr lang="en-US" baseline="0" dirty="0" err="1" smtClean="0"/>
              <a:t>Todini</a:t>
            </a:r>
            <a:r>
              <a:rPr lang="en-US" baseline="0" dirty="0" smtClean="0"/>
              <a:t> Gradient Algorithm, a method that is widely acknowledged as a very good method.  </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31</a:t>
            </a:fld>
            <a:endParaRPr lang="en-US" altLang="en-US"/>
          </a:p>
        </p:txBody>
      </p:sp>
    </p:spTree>
    <p:extLst>
      <p:ext uri="{BB962C8B-B14F-4D97-AF65-F5344CB8AC3E}">
        <p14:creationId xmlns:p14="http://schemas.microsoft.com/office/powerpoint/2010/main" val="1897237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hydraulic models; A steady state model represents the water distribution system at a given point in time i.e. maximum hour or maximum day are typical steady state representations of the distribution system. The Extended Period Simulation model or EPS model represents the water distribution system during a time varying period i.e. 24 hours or longer depending on what is trying to be analyzed. We’ll be focusing on Steady State analyses in this module in order to introduce you to model development. Module 6 will focus on EPS model development. In order to develop a Steady State model, one needs to know what point in time you are interested in analyzing. For example, a Maximum Day analysis might be needed in order to size a source, such as a Water Treatment plant along with storage reservoir sizing. We will not get into the details of developing demands in this module, except that average day demands are used in applying the base demand to the model and various peaking factors are used as multipliers to represent peak demands at various points of time in the model.</a:t>
            </a:r>
          </a:p>
        </p:txBody>
      </p:sp>
      <p:sp>
        <p:nvSpPr>
          <p:cNvPr id="4" name="Slide Number Placeholder 3"/>
          <p:cNvSpPr>
            <a:spLocks noGrp="1"/>
          </p:cNvSpPr>
          <p:nvPr>
            <p:ph type="sldNum" sz="quarter" idx="10"/>
          </p:nvPr>
        </p:nvSpPr>
        <p:spPr/>
        <p:txBody>
          <a:bodyPr/>
          <a:lstStyle/>
          <a:p>
            <a:fld id="{BED79788-2D2E-4988-A02F-89DE462D2D02}" type="slidenum">
              <a:rPr lang="en-US" smtClean="0"/>
              <a:t>32</a:t>
            </a:fld>
            <a:endParaRPr lang="en-US"/>
          </a:p>
        </p:txBody>
      </p:sp>
    </p:spTree>
    <p:extLst>
      <p:ext uri="{BB962C8B-B14F-4D97-AF65-F5344CB8AC3E}">
        <p14:creationId xmlns:p14="http://schemas.microsoft.com/office/powerpoint/2010/main" val="1212344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sure that we have all seen examples of these </a:t>
            </a:r>
            <a:r>
              <a:rPr lang="en-US" dirty="0" smtClean="0"/>
              <a:t>six </a:t>
            </a:r>
            <a:r>
              <a:rPr lang="en-US" dirty="0"/>
              <a:t>types of major components. These</a:t>
            </a:r>
            <a:r>
              <a:rPr lang="en-US" baseline="0" dirty="0"/>
              <a:t> components can be very complex but in EPANET we represent them in a fairly straightforward mathematical manner. </a:t>
            </a:r>
            <a:r>
              <a:rPr lang="en-US" baseline="0" dirty="0" smtClean="0"/>
              <a:t>We will start in this module and talk about the two basic components in all water systems – pipes and junctions.  Details </a:t>
            </a:r>
            <a:r>
              <a:rPr lang="en-US" baseline="0" dirty="0"/>
              <a:t>of </a:t>
            </a:r>
            <a:r>
              <a:rPr lang="en-US" baseline="0" dirty="0" smtClean="0"/>
              <a:t>the other major </a:t>
            </a:r>
            <a:r>
              <a:rPr lang="en-US" baseline="0" dirty="0"/>
              <a:t>components </a:t>
            </a:r>
            <a:r>
              <a:rPr lang="en-US" baseline="0" dirty="0" smtClean="0"/>
              <a:t>(pumps, tanks, valves and sources) and their representation in </a:t>
            </a:r>
            <a:r>
              <a:rPr lang="en-US" baseline="0" dirty="0"/>
              <a:t>EPANET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will be addressed </a:t>
            </a:r>
            <a:r>
              <a:rPr lang="en-US" baseline="0" dirty="0" smtClean="0"/>
              <a:t>in </a:t>
            </a:r>
            <a:r>
              <a:rPr lang="en-US" baseline="0" dirty="0"/>
              <a:t>module </a:t>
            </a:r>
            <a:r>
              <a:rPr lang="en-US" baseline="0" dirty="0" smtClean="0"/>
              <a:t>3. </a:t>
            </a:r>
            <a:endParaRPr lang="en-US" dirty="0"/>
          </a:p>
        </p:txBody>
      </p:sp>
      <p:sp>
        <p:nvSpPr>
          <p:cNvPr id="4" name="Slide Number Placeholder 3"/>
          <p:cNvSpPr>
            <a:spLocks noGrp="1"/>
          </p:cNvSpPr>
          <p:nvPr>
            <p:ph type="sldNum" sz="quarter" idx="10"/>
          </p:nvPr>
        </p:nvSpPr>
        <p:spPr/>
        <p:txBody>
          <a:bodyPr/>
          <a:lstStyle/>
          <a:p>
            <a:fld id="{BED79788-2D2E-4988-A02F-89DE462D2D02}" type="slidenum">
              <a:rPr lang="en-US" smtClean="0"/>
              <a:t>35</a:t>
            </a:fld>
            <a:endParaRPr lang="en-US"/>
          </a:p>
        </p:txBody>
      </p:sp>
    </p:spTree>
    <p:extLst>
      <p:ext uri="{BB962C8B-B14F-4D97-AF65-F5344CB8AC3E}">
        <p14:creationId xmlns:p14="http://schemas.microsoft.com/office/powerpoint/2010/main" val="183650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Pumps are represented in EPANET as a link connecting an upstream</a:t>
            </a:r>
            <a:r>
              <a:rPr lang="en-US" baseline="0" dirty="0" smtClean="0"/>
              <a:t> node and a downstream node.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All pumps are designed to impart energy into a water system at a particular location in the distribution system and as a result raise the hydraulic head from the upstream to the downstream node.  </a:t>
            </a:r>
            <a:r>
              <a:rPr lang="en-US" baseline="0" dirty="0" smtClean="0"/>
              <a:t>Unlike a regular pipe link, pump links do not have a defined length.</a:t>
            </a:r>
          </a:p>
          <a:p>
            <a:endParaRPr lang="en-US" baseline="0" dirty="0" smtClean="0"/>
          </a:p>
          <a:p>
            <a:r>
              <a:rPr lang="en-US" baseline="0" dirty="0" smtClean="0"/>
              <a:t>How much flow does a 50 </a:t>
            </a:r>
            <a:r>
              <a:rPr lang="en-US" baseline="0" dirty="0" err="1" smtClean="0"/>
              <a:t>gpm</a:t>
            </a:r>
            <a:r>
              <a:rPr lang="en-US" baseline="0" dirty="0" smtClean="0"/>
              <a:t> pump actually deliver? The important answer is that it depends on the head against which the pump is pumping. As the head on the downstream side of the pump increases, the amount of flow that he pump can deliver decreases.  A pump (head-flow) curve defines the amount if flow that can be delivered for different heads.  The pump must operate on that curve. In EPANET, there are various ways to specify the shape of the pump curve. Pumps are typically designed to be most efficient at a specific pump rate. A pump efficiency curve defines the relationship between efficiency and pump rate. </a:t>
            </a:r>
            <a:endParaRPr lang="en-US" dirty="0"/>
          </a:p>
        </p:txBody>
      </p:sp>
      <p:sp>
        <p:nvSpPr>
          <p:cNvPr id="4" name="Slide Number Placeholder 3"/>
          <p:cNvSpPr>
            <a:spLocks noGrp="1"/>
          </p:cNvSpPr>
          <p:nvPr>
            <p:ph type="sldNum" sz="quarter" idx="10"/>
          </p:nvPr>
        </p:nvSpPr>
        <p:spPr/>
        <p:txBody>
          <a:bodyPr/>
          <a:lstStyle/>
          <a:p>
            <a:fld id="{BED79788-2D2E-4988-A02F-89DE462D2D02}" type="slidenum">
              <a:rPr lang="en-US" smtClean="0"/>
              <a:t>36</a:t>
            </a:fld>
            <a:endParaRPr lang="en-US"/>
          </a:p>
        </p:txBody>
      </p:sp>
    </p:spTree>
    <p:extLst>
      <p:ext uri="{BB962C8B-B14F-4D97-AF65-F5344CB8AC3E}">
        <p14:creationId xmlns:p14="http://schemas.microsoft.com/office/powerpoint/2010/main" val="3388369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most common form for specifying a pump curve is the three-point method.  The user defines three points – typically the low point, the design flow point (highest efficiency), and the maximum flow point.  EPANET then fits a mathematical curve through these three points.  </a:t>
            </a:r>
            <a:endParaRPr lang="en-US" dirty="0"/>
          </a:p>
        </p:txBody>
      </p:sp>
      <p:sp>
        <p:nvSpPr>
          <p:cNvPr id="4" name="Slide Number Placeholder 3"/>
          <p:cNvSpPr>
            <a:spLocks noGrp="1"/>
          </p:cNvSpPr>
          <p:nvPr>
            <p:ph type="sldNum" sz="quarter" idx="10"/>
          </p:nvPr>
        </p:nvSpPr>
        <p:spPr/>
        <p:txBody>
          <a:bodyPr/>
          <a:lstStyle/>
          <a:p>
            <a:fld id="{BED79788-2D2E-4988-A02F-89DE462D2D02}" type="slidenum">
              <a:rPr lang="en-US" smtClean="0"/>
              <a:t>37</a:t>
            </a:fld>
            <a:endParaRPr lang="en-US"/>
          </a:p>
        </p:txBody>
      </p:sp>
    </p:spTree>
    <p:extLst>
      <p:ext uri="{BB962C8B-B14F-4D97-AF65-F5344CB8AC3E}">
        <p14:creationId xmlns:p14="http://schemas.microsoft.com/office/powerpoint/2010/main" val="2163348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EPANET, a pump is represented in the following manners:</a:t>
            </a:r>
          </a:p>
          <a:p>
            <a:endParaRPr lang="en-US" dirty="0" smtClean="0"/>
          </a:p>
          <a:p>
            <a:pPr marL="228600" indent="-228600">
              <a:buAutoNum type="arabicParenBoth"/>
            </a:pPr>
            <a:r>
              <a:rPr lang="en-US" dirty="0" smtClean="0"/>
              <a:t>Flow through  the pump can only be in one-direction</a:t>
            </a:r>
          </a:p>
          <a:p>
            <a:pPr marL="228600" indent="-228600">
              <a:buAutoNum type="arabicParenBoth"/>
            </a:pPr>
            <a:r>
              <a:rPr lang="en-US" dirty="0" smtClean="0"/>
              <a:t>If the system requires more head than the pump can</a:t>
            </a:r>
            <a:r>
              <a:rPr lang="en-US" baseline="0" dirty="0" smtClean="0"/>
              <a:t> deliver then EPANET shuts the pump off (i.e., the pump must operate on the system head curve)</a:t>
            </a:r>
          </a:p>
          <a:p>
            <a:pPr marL="228600" indent="-228600">
              <a:buAutoNum type="arabicParenBoth"/>
            </a:pPr>
            <a:r>
              <a:rPr lang="en-US" baseline="0" dirty="0" smtClean="0"/>
              <a:t>If more than the specified maximum flow is required, EPANET extrapolates the pump curve to the required flow, even if this results in a negative head. </a:t>
            </a:r>
            <a:r>
              <a:rPr lang="en-US" dirty="0" smtClean="0"/>
              <a:t> </a:t>
            </a:r>
            <a:endParaRPr lang="en-US" dirty="0"/>
          </a:p>
        </p:txBody>
      </p:sp>
      <p:sp>
        <p:nvSpPr>
          <p:cNvPr id="4" name="Slide Number Placeholder 3"/>
          <p:cNvSpPr>
            <a:spLocks noGrp="1"/>
          </p:cNvSpPr>
          <p:nvPr>
            <p:ph type="sldNum" sz="quarter" idx="10"/>
          </p:nvPr>
        </p:nvSpPr>
        <p:spPr/>
        <p:txBody>
          <a:bodyPr/>
          <a:lstStyle/>
          <a:p>
            <a:fld id="{BED79788-2D2E-4988-A02F-89DE462D2D02}" type="slidenum">
              <a:rPr lang="en-US" smtClean="0"/>
              <a:t>38</a:t>
            </a:fld>
            <a:endParaRPr lang="en-US"/>
          </a:p>
        </p:txBody>
      </p:sp>
    </p:spTree>
    <p:extLst>
      <p:ext uri="{BB962C8B-B14F-4D97-AF65-F5344CB8AC3E}">
        <p14:creationId xmlns:p14="http://schemas.microsoft.com/office/powerpoint/2010/main" val="3871905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Tanks and reservoirs store water and provide head. They come in a wide variety of shapes, sizes and configurations ranging from a 5000 gallon redwood tank to a 2 million gallon</a:t>
            </a:r>
            <a:r>
              <a:rPr lang="en-US" baseline="0" dirty="0" smtClean="0"/>
              <a:t> elevated </a:t>
            </a:r>
            <a:r>
              <a:rPr lang="en-US" baseline="0" dirty="0" err="1" smtClean="0"/>
              <a:t>pedispheroid</a:t>
            </a:r>
            <a:r>
              <a:rPr lang="en-US" baseline="0" dirty="0" smtClean="0"/>
              <a:t> tank to a 25 million gallon in-ground rectangular reservoir.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D79788-2D2E-4988-A02F-89DE462D2D02}" type="slidenum">
              <a:rPr lang="en-US" smtClean="0"/>
              <a:t>39</a:t>
            </a:fld>
            <a:endParaRPr lang="en-US"/>
          </a:p>
        </p:txBody>
      </p:sp>
    </p:spTree>
    <p:extLst>
      <p:ext uri="{BB962C8B-B14F-4D97-AF65-F5344CB8AC3E}">
        <p14:creationId xmlns:p14="http://schemas.microsoft.com/office/powerpoint/2010/main" val="1810213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your water system what is the difference between a storage unit is a tank or a reservoir? </a:t>
            </a:r>
          </a:p>
          <a:p>
            <a:r>
              <a:rPr lang="en-US" baseline="0" dirty="0" smtClean="0"/>
              <a:t>Some people may say that a reservoir is larger and a tank is smaller. In other cases, people will say that if it is below ground then it is considered a reservoir and if it is above ground it is a tank. In other cases, people may say that it is a tank if it has regular sides while it is a reservoir if it has an irregular cross-section. I was surprised to find in California that a small (e.g., 5000 gallons) wooden storage facility is called a reservoir.  So there is no correct answer and is based on local customs and terminology.</a:t>
            </a:r>
          </a:p>
          <a:p>
            <a:r>
              <a:rPr lang="en-US" baseline="0" dirty="0" smtClean="0"/>
              <a:t>However, in an EPANET model there is a set of rules that control whether a storage facility is considered a tank or reservoir. </a:t>
            </a:r>
          </a:p>
          <a:p>
            <a:pPr marL="1143000" marR="0" lvl="2"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A reservoir is of infinite volume and the water level does not change </a:t>
            </a:r>
          </a:p>
          <a:p>
            <a:pPr marL="1143000" marR="0" lvl="2"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A tank has finite volume and the water level can change over time</a:t>
            </a:r>
          </a:p>
          <a:p>
            <a:pPr marL="1143000" marR="0" lvl="2"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In steady-state runs, tanks and reservoirs operate the same way with a fixed water level</a:t>
            </a:r>
          </a:p>
          <a:p>
            <a:endParaRPr lang="en-US" dirty="0"/>
          </a:p>
        </p:txBody>
      </p:sp>
      <p:sp>
        <p:nvSpPr>
          <p:cNvPr id="4" name="Slide Number Placeholder 3"/>
          <p:cNvSpPr>
            <a:spLocks noGrp="1"/>
          </p:cNvSpPr>
          <p:nvPr>
            <p:ph type="sldNum" sz="quarter" idx="10"/>
          </p:nvPr>
        </p:nvSpPr>
        <p:spPr/>
        <p:txBody>
          <a:bodyPr/>
          <a:lstStyle/>
          <a:p>
            <a:fld id="{BED79788-2D2E-4988-A02F-89DE462D2D02}" type="slidenum">
              <a:rPr lang="en-US" smtClean="0"/>
              <a:t>40</a:t>
            </a:fld>
            <a:endParaRPr lang="en-US"/>
          </a:p>
        </p:txBody>
      </p:sp>
    </p:spTree>
    <p:extLst>
      <p:ext uri="{BB962C8B-B14F-4D97-AF65-F5344CB8AC3E}">
        <p14:creationId xmlns:p14="http://schemas.microsoft.com/office/powerpoint/2010/main" val="2338778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shows the characteristics of tanks</a:t>
            </a:r>
            <a:r>
              <a:rPr lang="en-US" baseline="0" dirty="0" smtClean="0"/>
              <a:t> and reservoirs as represented in EPANET.  Elevated tanks and ground level tanks are represented essentially in the same manner with the one exception being how we define the tank bottom elevation:  for a ground level tank the bottom elevation is the ground elevation above the datum point while for an elevated tank the bottom elevation is the bottom of the tank shell.  Other required inputs for tanks are: the minimum, maximum and initial water levels, and the tank diameter (assuming a cylindrical tank).  Special cases are discussed in the next slide.  For a reservoir, the only required input is the total head which is the water level above the datum. </a:t>
            </a:r>
            <a:endParaRPr lang="en-US" dirty="0"/>
          </a:p>
        </p:txBody>
      </p:sp>
      <p:sp>
        <p:nvSpPr>
          <p:cNvPr id="4" name="Slide Number Placeholder 3"/>
          <p:cNvSpPr>
            <a:spLocks noGrp="1"/>
          </p:cNvSpPr>
          <p:nvPr>
            <p:ph type="sldNum" sz="quarter" idx="10"/>
          </p:nvPr>
        </p:nvSpPr>
        <p:spPr/>
        <p:txBody>
          <a:bodyPr/>
          <a:lstStyle/>
          <a:p>
            <a:fld id="{BED79788-2D2E-4988-A02F-89DE462D2D02}" type="slidenum">
              <a:rPr lang="en-US" smtClean="0"/>
              <a:t>41</a:t>
            </a:fld>
            <a:endParaRPr lang="en-US"/>
          </a:p>
        </p:txBody>
      </p:sp>
    </p:spTree>
    <p:extLst>
      <p:ext uri="{BB962C8B-B14F-4D97-AF65-F5344CB8AC3E}">
        <p14:creationId xmlns:p14="http://schemas.microsoft.com/office/powerpoint/2010/main" val="3828887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solidFill>
                  <a:srgbClr val="000000"/>
                </a:solidFill>
                <a:effectLst/>
              </a:rPr>
              <a:t>Valves are devices that limit the pressure or flow at a specific point in the network. In EPANET there are several types of valves: control valves such as pressure reducing valves and special valves such as check valves. For control valves, the user must specify the start and end node</a:t>
            </a:r>
            <a:r>
              <a:rPr lang="en-US" i="0" baseline="0" dirty="0" smtClean="0">
                <a:solidFill>
                  <a:srgbClr val="000000"/>
                </a:solidFill>
                <a:effectLst/>
              </a:rPr>
              <a:t> numbers, the valve diameter, the setting, and if there is a fixed status (open or closed) that does not change during the simulation.</a:t>
            </a:r>
            <a:r>
              <a:rPr lang="en-US" i="0" dirty="0" smtClean="0">
                <a:solidFill>
                  <a:srgbClr val="000000"/>
                </a:solidFill>
                <a:effectLst/>
              </a:rPr>
              <a:t> Special valves (check valves, shutoff valves and altitude valves</a:t>
            </a:r>
            <a:r>
              <a:rPr lang="en-US" i="0" baseline="0" dirty="0" smtClean="0">
                <a:solidFill>
                  <a:srgbClr val="000000"/>
                </a:solidFill>
                <a:effectLst/>
              </a:rPr>
              <a:t> are not represented as specific components in EPANET but are rather represented as characteristics of pipes or tanks. This will be discussed in more detail later.</a:t>
            </a:r>
            <a:endParaRPr lang="en-US" i="0" dirty="0" smtClean="0">
              <a:solidFill>
                <a:srgbClr val="000000"/>
              </a:solidFill>
              <a:effectLst/>
            </a:endParaRPr>
          </a:p>
          <a:p>
            <a:endParaRPr lang="en-US" dirty="0"/>
          </a:p>
        </p:txBody>
      </p:sp>
      <p:sp>
        <p:nvSpPr>
          <p:cNvPr id="4" name="Slide Number Placeholder 3"/>
          <p:cNvSpPr>
            <a:spLocks noGrp="1"/>
          </p:cNvSpPr>
          <p:nvPr>
            <p:ph type="sldNum" sz="quarter" idx="10"/>
          </p:nvPr>
        </p:nvSpPr>
        <p:spPr/>
        <p:txBody>
          <a:bodyPr/>
          <a:lstStyle/>
          <a:p>
            <a:fld id="{BED79788-2D2E-4988-A02F-89DE462D2D02}" type="slidenum">
              <a:rPr lang="en-US" smtClean="0"/>
              <a:t>42</a:t>
            </a:fld>
            <a:endParaRPr lang="en-US"/>
          </a:p>
        </p:txBody>
      </p:sp>
    </p:spTree>
    <p:extLst>
      <p:ext uri="{BB962C8B-B14F-4D97-AF65-F5344CB8AC3E}">
        <p14:creationId xmlns:p14="http://schemas.microsoft.com/office/powerpoint/2010/main" val="2710178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55C372-D073-4F69-82A4-37D6F5BED2E0}" type="slidenum">
              <a:rPr lang="en-US" altLang="en-US" smtClean="0"/>
              <a:pPr/>
              <a:t>5</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dirty="0" smtClean="0"/>
              <a:t>A water distribution system hydraulic model is software that takes a set of input data describing</a:t>
            </a:r>
            <a:r>
              <a:rPr lang="en-US" altLang="en-US" baseline="0" dirty="0" smtClean="0"/>
              <a:t> the water distribution system and its operation </a:t>
            </a:r>
            <a:r>
              <a:rPr lang="en-US" altLang="en-US" dirty="0" smtClean="0"/>
              <a:t>and generates output on the estimated resulting flows and pressures in the system.  There are two broad modes of operation of water distribution</a:t>
            </a:r>
            <a:r>
              <a:rPr lang="en-US" altLang="en-US" baseline="0" dirty="0" smtClean="0"/>
              <a:t> system models: steady-state models that generate a snapshot of the system at a single point in time; and an extended period simulation (EPS) model that looks at the results over a period of time. We will discuss both steady-state and EPS modeling in later modules.</a:t>
            </a:r>
            <a:endParaRPr lang="en-US" altLang="en-US" dirty="0" smtClean="0"/>
          </a:p>
        </p:txBody>
      </p:sp>
    </p:spTree>
    <p:extLst>
      <p:ext uri="{BB962C8B-B14F-4D97-AF65-F5344CB8AC3E}">
        <p14:creationId xmlns:p14="http://schemas.microsoft.com/office/powerpoint/2010/main" val="3141072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9 types of valves represented in EPANET.  The first 6 types are control valves. Control valves</a:t>
            </a:r>
            <a:r>
              <a:rPr lang="en-US" baseline="0" dirty="0" smtClean="0"/>
              <a:t> allow flow in only one direction (FROM node to </a:t>
            </a:r>
            <a:r>
              <a:rPr lang="en-US" baseline="0" dirty="0" err="1" smtClean="0"/>
              <a:t>TO</a:t>
            </a:r>
            <a:r>
              <a:rPr lang="en-US" baseline="0" dirty="0" smtClean="0"/>
              <a:t> node)</a:t>
            </a:r>
            <a:r>
              <a:rPr lang="en-US" dirty="0" smtClean="0"/>
              <a:t> while the last three are considered special valves. We will now explain the characteristics and representation of each of these types of valves.</a:t>
            </a:r>
            <a:endParaRPr lang="en-US" dirty="0"/>
          </a:p>
        </p:txBody>
      </p:sp>
      <p:sp>
        <p:nvSpPr>
          <p:cNvPr id="4" name="Slide Number Placeholder 3"/>
          <p:cNvSpPr>
            <a:spLocks noGrp="1"/>
          </p:cNvSpPr>
          <p:nvPr>
            <p:ph type="sldNum" sz="quarter" idx="10"/>
          </p:nvPr>
        </p:nvSpPr>
        <p:spPr/>
        <p:txBody>
          <a:bodyPr/>
          <a:lstStyle/>
          <a:p>
            <a:fld id="{BED79788-2D2E-4988-A02F-89DE462D2D02}" type="slidenum">
              <a:rPr lang="en-US" smtClean="0"/>
              <a:t>43</a:t>
            </a:fld>
            <a:endParaRPr lang="en-US"/>
          </a:p>
        </p:txBody>
      </p:sp>
    </p:spTree>
    <p:extLst>
      <p:ext uri="{BB962C8B-B14F-4D97-AF65-F5344CB8AC3E}">
        <p14:creationId xmlns:p14="http://schemas.microsoft.com/office/powerpoint/2010/main" val="1619183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Pressure reducing valves (PRVs) are probably</a:t>
            </a:r>
            <a:r>
              <a:rPr lang="en-US" baseline="0" dirty="0" smtClean="0"/>
              <a:t> the most common type of control valve in a water system. PRVs limit the pressure at the node downstream of the valve in the pipe network based on the user provided pressure setting.  In an EPANET run, at any time, a PRV is in one of three states: active, open or closed.  A PRV is active when it is partially open in order to limit the downstream pressure to the setting value.  If the upstream pressure is below the setting, then the PRV is fully open. The downstream pressure is slightly less than the upstream pressure because of minor losses through the valve. If the pressure on the downstream side is greater than the pressure on the upstream side, then the PRV closes since it will not allow flow in the reverse direction.   </a:t>
            </a:r>
          </a:p>
          <a:p>
            <a:endParaRPr lang="en-US" dirty="0"/>
          </a:p>
        </p:txBody>
      </p:sp>
      <p:sp>
        <p:nvSpPr>
          <p:cNvPr id="4" name="Slide Number Placeholder 3"/>
          <p:cNvSpPr>
            <a:spLocks noGrp="1"/>
          </p:cNvSpPr>
          <p:nvPr>
            <p:ph type="sldNum" sz="quarter" idx="10"/>
          </p:nvPr>
        </p:nvSpPr>
        <p:spPr/>
        <p:txBody>
          <a:bodyPr/>
          <a:lstStyle/>
          <a:p>
            <a:fld id="{BED79788-2D2E-4988-A02F-89DE462D2D02}" type="slidenum">
              <a:rPr lang="en-US" smtClean="0"/>
              <a:t>44</a:t>
            </a:fld>
            <a:endParaRPr lang="en-US"/>
          </a:p>
        </p:txBody>
      </p:sp>
    </p:spTree>
    <p:extLst>
      <p:ext uri="{BB962C8B-B14F-4D97-AF65-F5344CB8AC3E}">
        <p14:creationId xmlns:p14="http://schemas.microsoft.com/office/powerpoint/2010/main" val="9363554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source is an entry point for flow into a distribution system.  Examples of sources are water treatment plants, wells and transfers from other water systems.  There is no simple “source” component. Rather a source is usually represented</a:t>
            </a:r>
            <a:r>
              <a:rPr lang="en-US" baseline="0" dirty="0" smtClean="0"/>
              <a:t> by a combination of components (e.g., reservoir, pump, flow control valve).  A n alternative way to represent a source is as a negative demand. </a:t>
            </a:r>
            <a:r>
              <a:rPr lang="en-US" sz="1200" dirty="0" smtClean="0"/>
              <a:t>Note that models must have at least one fixed grade node (tank or reservoir) to operate.  </a:t>
            </a:r>
          </a:p>
          <a:p>
            <a:endParaRPr lang="en-US" dirty="0"/>
          </a:p>
        </p:txBody>
      </p:sp>
      <p:sp>
        <p:nvSpPr>
          <p:cNvPr id="4" name="Slide Number Placeholder 3"/>
          <p:cNvSpPr>
            <a:spLocks noGrp="1"/>
          </p:cNvSpPr>
          <p:nvPr>
            <p:ph type="sldNum" sz="quarter" idx="10"/>
          </p:nvPr>
        </p:nvSpPr>
        <p:spPr/>
        <p:txBody>
          <a:bodyPr/>
          <a:lstStyle/>
          <a:p>
            <a:fld id="{BED79788-2D2E-4988-A02F-89DE462D2D02}" type="slidenum">
              <a:rPr lang="en-US" smtClean="0"/>
              <a:t>45</a:t>
            </a:fld>
            <a:endParaRPr lang="en-US"/>
          </a:p>
        </p:txBody>
      </p:sp>
    </p:spTree>
    <p:extLst>
      <p:ext uri="{BB962C8B-B14F-4D97-AF65-F5344CB8AC3E}">
        <p14:creationId xmlns:p14="http://schemas.microsoft.com/office/powerpoint/2010/main" val="3997921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Wells are represented as a composite element. It can include the following elements: reservoir (set at the groundwater level), a pump, a pipe to introduce</a:t>
            </a:r>
            <a:r>
              <a:rPr lang="en-US" baseline="0" dirty="0" smtClean="0"/>
              <a:t> losses, a FCV, and a surface node.  </a:t>
            </a:r>
          </a:p>
          <a:p>
            <a:r>
              <a:rPr lang="en-US" baseline="0" dirty="0" smtClean="0"/>
              <a:t>What happens to the groundwater level when you turn a well on? The water level around the well drops to form a cone of depression.  So what do you use as the groundwater reservoir level in the model?  Either the reservoir level or the pump’s flow-head curve can be adjusted to represent the drawdown.  However, it can get very tricky if there are multiple wells in close proximity where the cones of depression overlap.   </a:t>
            </a:r>
            <a:endParaRPr lang="en-US" dirty="0"/>
          </a:p>
        </p:txBody>
      </p:sp>
      <p:sp>
        <p:nvSpPr>
          <p:cNvPr id="4" name="Slide Number Placeholder 3"/>
          <p:cNvSpPr>
            <a:spLocks noGrp="1"/>
          </p:cNvSpPr>
          <p:nvPr>
            <p:ph type="sldNum" sz="quarter" idx="10"/>
          </p:nvPr>
        </p:nvSpPr>
        <p:spPr/>
        <p:txBody>
          <a:bodyPr/>
          <a:lstStyle/>
          <a:p>
            <a:fld id="{BED79788-2D2E-4988-A02F-89DE462D2D02}" type="slidenum">
              <a:rPr lang="en-US" smtClean="0"/>
              <a:t>46</a:t>
            </a:fld>
            <a:endParaRPr lang="en-US"/>
          </a:p>
        </p:txBody>
      </p:sp>
    </p:spTree>
    <p:extLst>
      <p:ext uri="{BB962C8B-B14F-4D97-AF65-F5344CB8AC3E}">
        <p14:creationId xmlns:p14="http://schemas.microsoft.com/office/powerpoint/2010/main" val="1987274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1BCF83-AED6-422D-AF34-1D9E1E915885}" type="slidenum">
              <a:rPr lang="en-US" altLang="en-US" smtClean="0"/>
              <a:pPr/>
              <a:t>6</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dirty="0" smtClean="0"/>
              <a:t>Modern water distribution</a:t>
            </a:r>
            <a:r>
              <a:rPr lang="en-US" altLang="en-US" baseline="0" dirty="0" smtClean="0"/>
              <a:t> systems are built around graphical user interfaces (GUIs) for displaying both the input information used by the model and the results of applying the model. This figure shows the current EPANET GUI including both the map of the network and a time-series plot of modeling (water Quality) results.  EPANET was the first Windows based water distribution system with a well designed GUI.  There are two parts of the physical display: the Network Map which occupies most of the screen and the Browser located on the right side of the screen.  There are also numerous secondary windows that pop up as party of the operation of EPANET. In this screen capture, a window </a:t>
            </a:r>
            <a:r>
              <a:rPr lang="en-US" altLang="en-US" baseline="0" dirty="0" err="1" smtClean="0"/>
              <a:t>conatining</a:t>
            </a:r>
            <a:r>
              <a:rPr lang="en-US" altLang="en-US" baseline="0" dirty="0" smtClean="0"/>
              <a:t> a plot that has been generated by the model is shown. </a:t>
            </a:r>
            <a:endParaRPr lang="en-US" altLang="en-US" dirty="0" smtClean="0"/>
          </a:p>
        </p:txBody>
      </p:sp>
    </p:spTree>
    <p:extLst>
      <p:ext uri="{BB962C8B-B14F-4D97-AF65-F5344CB8AC3E}">
        <p14:creationId xmlns:p14="http://schemas.microsoft.com/office/powerpoint/2010/main" val="655366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a:t>
            </a:r>
            <a:r>
              <a:rPr lang="en-US" baseline="0" dirty="0" smtClean="0"/>
              <a:t> distribution system networks are represented by a connected link-node network.  The link-node network may represent all pipes in the system (known as an all-pipe model) or a skeletonized representation of the network where only selected pipes are included. For example, the water system may be skeletonized to include all pipes greater than say 2” in diameter but exclude individual laterals connecting to customers or fire hydrants.  A more severe level of </a:t>
            </a:r>
            <a:r>
              <a:rPr lang="en-US" baseline="0" dirty="0" err="1" smtClean="0"/>
              <a:t>skeletonization</a:t>
            </a:r>
            <a:r>
              <a:rPr lang="en-US" baseline="0" dirty="0" smtClean="0"/>
              <a:t> may only represent pipes with a diameter equal to or greater than 6”. As software becomes more powerful and run faster, and as GIS-based databases representing pipe systems become more available, the trend is to include more pipes in the model. </a:t>
            </a:r>
          </a:p>
          <a:p>
            <a:r>
              <a:rPr lang="en-US" baseline="0" dirty="0" smtClean="0"/>
              <a:t>Nodes represent junctions, tanks and sources.  Links represent pipes, valves and pumps.  All demands (also called consumption and loads) are represented in the model as occurring at nodes.  </a:t>
            </a:r>
            <a:endParaRPr lang="en-US" dirty="0"/>
          </a:p>
        </p:txBody>
      </p:sp>
      <p:sp>
        <p:nvSpPr>
          <p:cNvPr id="4" name="Slide Number Placeholder 3"/>
          <p:cNvSpPr>
            <a:spLocks noGrp="1"/>
          </p:cNvSpPr>
          <p:nvPr>
            <p:ph type="sldNum" sz="quarter" idx="10"/>
          </p:nvPr>
        </p:nvSpPr>
        <p:spPr/>
        <p:txBody>
          <a:bodyPr/>
          <a:lstStyle/>
          <a:p>
            <a:fld id="{6CBE73EC-75A1-4454-8361-800DFB9F095D}" type="slidenum">
              <a:rPr lang="en-US" altLang="en-US" smtClean="0"/>
              <a:pPr/>
              <a:t>7</a:t>
            </a:fld>
            <a:endParaRPr lang="en-US" altLang="en-US"/>
          </a:p>
        </p:txBody>
      </p:sp>
    </p:spTree>
    <p:extLst>
      <p:ext uri="{BB962C8B-B14F-4D97-AF65-F5344CB8AC3E}">
        <p14:creationId xmlns:p14="http://schemas.microsoft.com/office/powerpoint/2010/main" val="241736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8BD766-0FDA-4843-8CDD-176CBA97B13E}" type="slidenum">
              <a:rPr lang="en-US" altLang="en-US" smtClean="0"/>
              <a:pPr/>
              <a:t>8</a:t>
            </a:fld>
            <a:endParaRPr lang="en-US"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dirty="0" smtClean="0"/>
              <a:t>It is always useful to know a little about the history of a subject.  Water distribution systems date back several millennia.  These pictures show systems in Turkey, Egypt</a:t>
            </a:r>
            <a:r>
              <a:rPr lang="en-US" altLang="en-US" baseline="0" dirty="0" smtClean="0"/>
              <a:t> and Peru dating back many centuries or even thousands of years. The wooden pipe was part of the Philadelphia water system in the early 19</a:t>
            </a:r>
            <a:r>
              <a:rPr lang="en-US" altLang="en-US" baseline="30000" dirty="0" smtClean="0"/>
              <a:t>th</a:t>
            </a:r>
            <a:r>
              <a:rPr lang="en-US" altLang="en-US" baseline="0" dirty="0" smtClean="0"/>
              <a:t> century.</a:t>
            </a:r>
            <a:endParaRPr lang="en-US" altLang="en-US" dirty="0" smtClean="0"/>
          </a:p>
        </p:txBody>
      </p:sp>
    </p:spTree>
    <p:extLst>
      <p:ext uri="{BB962C8B-B14F-4D97-AF65-F5344CB8AC3E}">
        <p14:creationId xmlns:p14="http://schemas.microsoft.com/office/powerpoint/2010/main" val="1114552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E6A6B2-96B6-47E1-B6D0-14DD98CA4CFE}" type="slidenum">
              <a:rPr lang="en-US" altLang="en-US" smtClean="0"/>
              <a:pPr/>
              <a:t>9</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dirty="0" smtClean="0"/>
              <a:t>Most of these pioneers are familiar to us from school. Grade schoolers have heard about a young Isaac Newton sitting in his garden when an apple falls on his head and, in a stroke of brilliant insight, suddenly comes up with his theory of gravity.  Daniel Bernoulli’s (also son,</a:t>
            </a:r>
            <a:r>
              <a:rPr lang="en-US" altLang="en-US" baseline="0" dirty="0" smtClean="0"/>
              <a:t> brother and father of other famous scientists) research provided a basis for our understanding of fluid flow.  We will hear more about Hazen and Williams, and Darcy and Weisbach and their contributions. </a:t>
            </a:r>
            <a:r>
              <a:rPr lang="en-US" altLang="en-US" baseline="0" dirty="0" err="1" smtClean="0"/>
              <a:t>Chezy</a:t>
            </a:r>
            <a:r>
              <a:rPr lang="en-US" altLang="en-US" baseline="0" dirty="0" smtClean="0"/>
              <a:t>, St. </a:t>
            </a:r>
            <a:r>
              <a:rPr lang="en-US" altLang="en-US" baseline="0" dirty="0" err="1" smtClean="0"/>
              <a:t>Venant</a:t>
            </a:r>
            <a:r>
              <a:rPr lang="en-US" altLang="en-US" baseline="0" dirty="0" smtClean="0"/>
              <a:t>, Reynolds and Pitot are all famous names in the area of water.  And, Theodore von Kármán was truly a “rocket scientist” who contributed to our understanding of turbulent flow. </a:t>
            </a:r>
            <a:endParaRPr lang="en-US" altLang="en-US" dirty="0" smtClean="0"/>
          </a:p>
        </p:txBody>
      </p:sp>
    </p:spTree>
    <p:extLst>
      <p:ext uri="{BB962C8B-B14F-4D97-AF65-F5344CB8AC3E}">
        <p14:creationId xmlns:p14="http://schemas.microsoft.com/office/powerpoint/2010/main" val="1049704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DB21FF5-39B0-4832-8071-1E7FD301CFB4}" type="slidenum">
              <a:rPr lang="en-US" altLang="en-US" smtClean="0"/>
              <a:pPr/>
              <a:t>10</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dirty="0" smtClean="0"/>
              <a:t>The real beginning of water</a:t>
            </a:r>
            <a:r>
              <a:rPr lang="en-US" altLang="en-US" baseline="0" dirty="0" smtClean="0"/>
              <a:t> network modeling is associated with this publication written by Hardy Cross. Hardy Cross was a Professor of Structural Engineering at the University of Illinois. </a:t>
            </a:r>
            <a:r>
              <a:rPr lang="en-US" dirty="0" smtClean="0"/>
              <a:t>He is actually best known for</a:t>
            </a:r>
            <a:r>
              <a:rPr lang="en-US" baseline="0" dirty="0" smtClean="0"/>
              <a:t> the development of the</a:t>
            </a:r>
            <a:r>
              <a:rPr lang="en-US" dirty="0" smtClean="0"/>
              <a:t> moment distribution method for structural analysis of statically indeterminate structures. In the mid 1930s he developed what has</a:t>
            </a:r>
            <a:r>
              <a:rPr lang="en-US" baseline="0" dirty="0" smtClean="0"/>
              <a:t> become known as the Hardy Cross Method for analysis of flow in networks. This method is actually a derivative of his structural analysis method. </a:t>
            </a:r>
            <a:endParaRPr lang="en-US" altLang="en-US" dirty="0" smtClean="0"/>
          </a:p>
        </p:txBody>
      </p:sp>
    </p:spTree>
    <p:extLst>
      <p:ext uri="{BB962C8B-B14F-4D97-AF65-F5344CB8AC3E}">
        <p14:creationId xmlns:p14="http://schemas.microsoft.com/office/powerpoint/2010/main" val="422450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AFC502-1D6C-4284-B0AA-5BA372736B09}"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408015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53998-0D73-48A2-828F-07899CA5766F}"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56212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832AA-D43B-49C1-B7EC-8A9ABF02DE93}"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384908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11ED08-6DD1-4575-898D-1C0EABABD2A1}"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2303374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ABD42-E25B-4069-AE23-28F508D5AC36}" type="datetime1">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49425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36D7D0-FC39-46E3-964E-27AF6B22D751}"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99172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E970E9-8C62-411C-A328-1D4588B323FE}" type="datetime1">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125358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D631C-F520-4420-A6B9-2C7D7FD2B476}" type="datetime1">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264450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D1EDD-A2DB-4839-823E-0E1676A8CB1A}" type="datetime1">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155328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85038-8A05-4178-8509-1A4010E3C1CB}"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158966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0E6C0F-9287-4F2B-9712-D379F68BF389}" type="datetime1">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CC725-BD65-45B9-B919-4728CA1E4913}" type="slidenum">
              <a:rPr lang="en-US" smtClean="0"/>
              <a:t>‹#›</a:t>
            </a:fld>
            <a:endParaRPr lang="en-US"/>
          </a:p>
        </p:txBody>
      </p:sp>
    </p:spTree>
    <p:extLst>
      <p:ext uri="{BB962C8B-B14F-4D97-AF65-F5344CB8AC3E}">
        <p14:creationId xmlns:p14="http://schemas.microsoft.com/office/powerpoint/2010/main" val="264570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D9683-53F3-4C6B-9F1E-0199DA9C6904}" type="datetime1">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CC725-BD65-45B9-B919-4728CA1E4913}" type="slidenum">
              <a:rPr lang="en-US" smtClean="0"/>
              <a:t>‹#›</a:t>
            </a:fld>
            <a:endParaRPr lang="en-US"/>
          </a:p>
        </p:txBody>
      </p:sp>
    </p:spTree>
    <p:extLst>
      <p:ext uri="{BB962C8B-B14F-4D97-AF65-F5344CB8AC3E}">
        <p14:creationId xmlns:p14="http://schemas.microsoft.com/office/powerpoint/2010/main" val="368904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58.png"/><Relationship Id="rId9" Type="http://schemas.openxmlformats.org/officeDocument/2006/relationships/image" Target="../media/image7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28342" y="1833307"/>
            <a:ext cx="9640112" cy="1470025"/>
          </a:xfrm>
        </p:spPr>
        <p:txBody>
          <a:bodyPr anchor="ctr">
            <a:normAutofit fontScale="90000"/>
          </a:bodyPr>
          <a:lstStyle/>
          <a:p>
            <a:r>
              <a:rPr lang="en-US" altLang="en-US" sz="4800" b="1" dirty="0">
                <a:latin typeface="Arial" panose="020B0604020202020204" pitchFamily="34" charset="0"/>
                <a:cs typeface="Arial" panose="020B0604020202020204" pitchFamily="34" charset="0"/>
              </a:rPr>
              <a:t>Introduction, </a:t>
            </a:r>
            <a:r>
              <a:rPr lang="en-US" altLang="en-US" sz="4800" b="1" dirty="0" smtClean="0">
                <a:latin typeface="Arial" panose="020B0604020202020204" pitchFamily="34" charset="0"/>
                <a:cs typeface="Arial" panose="020B0604020202020204" pitchFamily="34" charset="0"/>
              </a:rPr>
              <a:t>Theory, History and Basics of Water Distribution System </a:t>
            </a:r>
            <a:r>
              <a:rPr lang="en-US" altLang="en-US" sz="4800" b="1" dirty="0">
                <a:latin typeface="Arial" panose="020B0604020202020204" pitchFamily="34" charset="0"/>
                <a:cs typeface="Arial" panose="020B0604020202020204" pitchFamily="34" charset="0"/>
              </a:rPr>
              <a:t>Modeling</a:t>
            </a:r>
            <a:endParaRPr lang="en-US" altLang="en-US" sz="4000" b="1" dirty="0">
              <a:latin typeface="Arial" panose="020B0604020202020204" pitchFamily="34" charset="0"/>
              <a:cs typeface="Arial" panose="020B0604020202020204" pitchFamily="34" charset="0"/>
            </a:endParaRPr>
          </a:p>
        </p:txBody>
      </p:sp>
      <p:sp>
        <p:nvSpPr>
          <p:cNvPr id="2" name="TextBox 1"/>
          <p:cNvSpPr txBox="1"/>
          <p:nvPr/>
        </p:nvSpPr>
        <p:spPr>
          <a:xfrm>
            <a:off x="3522681" y="717072"/>
            <a:ext cx="5257800" cy="707886"/>
          </a:xfrm>
          <a:prstGeom prst="rect">
            <a:avLst/>
          </a:prstGeom>
          <a:noFill/>
        </p:spPr>
        <p:txBody>
          <a:bodyPr wrap="square" rtlCol="0">
            <a:spAutoFit/>
          </a:bodyPr>
          <a:lstStyle/>
          <a:p>
            <a:pPr algn="ctr"/>
            <a:r>
              <a:rPr lang="en-US" sz="4000" b="1" dirty="0">
                <a:solidFill>
                  <a:srgbClr val="0070C0"/>
                </a:solidFill>
              </a:rPr>
              <a:t>Module 1</a:t>
            </a:r>
          </a:p>
        </p:txBody>
      </p:sp>
      <p:sp>
        <p:nvSpPr>
          <p:cNvPr id="7" name="Rectangle 6"/>
          <p:cNvSpPr/>
          <p:nvPr/>
        </p:nvSpPr>
        <p:spPr>
          <a:xfrm>
            <a:off x="2076052" y="4098664"/>
            <a:ext cx="8777249" cy="2173045"/>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Introduction to EPANET Water Distribution </a:t>
            </a:r>
            <a:r>
              <a:rPr lang="en-US" sz="2400" b="1" dirty="0" smtClean="0"/>
              <a:t>Modeling</a:t>
            </a:r>
          </a:p>
          <a:p>
            <a:pPr algn="ctr"/>
            <a:endParaRPr lang="en-US" sz="2400" b="1" dirty="0" smtClean="0"/>
          </a:p>
          <a:p>
            <a:pPr algn="ctr"/>
            <a:r>
              <a:rPr lang="en-US" sz="2400" dirty="0"/>
              <a:t>EWRI WORLD ENVIRONMENTAL AND WATER RESOURCES CONGRESS</a:t>
            </a:r>
          </a:p>
          <a:p>
            <a:pPr algn="ctr"/>
            <a:r>
              <a:rPr lang="en-US" sz="2400" dirty="0"/>
              <a:t>June 5, 2018</a:t>
            </a:r>
          </a:p>
          <a:p>
            <a:pPr algn="ctr"/>
            <a:r>
              <a:rPr lang="en-US" sz="2400" dirty="0"/>
              <a:t>Minneapolis, </a:t>
            </a:r>
            <a:r>
              <a:rPr lang="en-US" sz="2400" dirty="0" smtClean="0"/>
              <a:t>MN</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4071938" cy="640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1" y="1524000"/>
            <a:ext cx="299561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Rectangle 4"/>
          <p:cNvSpPr>
            <a:spLocks noChangeArrowheads="1"/>
          </p:cNvSpPr>
          <p:nvPr/>
        </p:nvSpPr>
        <p:spPr bwMode="auto">
          <a:xfrm>
            <a:off x="7315201" y="381001"/>
            <a:ext cx="21034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Hardy Cross </a:t>
            </a:r>
          </a:p>
          <a:p>
            <a:pPr eaLnBrk="1" hangingPunct="1">
              <a:spcBef>
                <a:spcPct val="0"/>
              </a:spcBef>
              <a:buFontTx/>
              <a:buNone/>
            </a:pPr>
            <a:r>
              <a:rPr lang="en-US" altLang="en-US" sz="2400" b="1"/>
              <a:t>(1885 – 1959)</a:t>
            </a:r>
          </a:p>
        </p:txBody>
      </p:sp>
      <p:sp>
        <p:nvSpPr>
          <p:cNvPr id="3" name="Slide Number Placeholder 2"/>
          <p:cNvSpPr>
            <a:spLocks noGrp="1"/>
          </p:cNvSpPr>
          <p:nvPr>
            <p:ph type="sldNum" sz="quarter" idx="12"/>
          </p:nvPr>
        </p:nvSpPr>
        <p:spPr/>
        <p:txBody>
          <a:bodyPr/>
          <a:lstStyle/>
          <a:p>
            <a:fld id="{0D6CC725-BD65-45B9-B919-4728CA1E4913}" type="slidenum">
              <a:rPr lang="en-US" smtClean="0"/>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973" y="724877"/>
            <a:ext cx="8443610" cy="573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3609" y="263144"/>
            <a:ext cx="2464340" cy="1290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D6CC725-BD65-45B9-B919-4728CA1E4913}" type="slidenum">
              <a:rPr lang="en-US" smtClean="0"/>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b="1" dirty="0" smtClean="0"/>
              <a:t>Analog Pipe Flow Analyzers</a:t>
            </a:r>
            <a:endParaRPr lang="en-US" b="1" dirty="0"/>
          </a:p>
        </p:txBody>
      </p:sp>
      <p:pic>
        <p:nvPicPr>
          <p:cNvPr id="3" name="Picture 2"/>
          <p:cNvPicPr>
            <a:picLocks noChangeAspect="1"/>
          </p:cNvPicPr>
          <p:nvPr/>
        </p:nvPicPr>
        <p:blipFill>
          <a:blip r:embed="rId3"/>
          <a:stretch>
            <a:fillRect/>
          </a:stretch>
        </p:blipFill>
        <p:spPr>
          <a:xfrm>
            <a:off x="2430294" y="1143000"/>
            <a:ext cx="4419600" cy="2550819"/>
          </a:xfrm>
          <a:prstGeom prst="rect">
            <a:avLst/>
          </a:prstGeom>
        </p:spPr>
      </p:pic>
      <p:pic>
        <p:nvPicPr>
          <p:cNvPr id="4" name="Picture 3"/>
          <p:cNvPicPr>
            <a:picLocks noChangeAspect="1"/>
          </p:cNvPicPr>
          <p:nvPr/>
        </p:nvPicPr>
        <p:blipFill>
          <a:blip r:embed="rId4"/>
          <a:stretch>
            <a:fillRect/>
          </a:stretch>
        </p:blipFill>
        <p:spPr>
          <a:xfrm>
            <a:off x="2448223" y="3770019"/>
            <a:ext cx="4401671" cy="2818533"/>
          </a:xfrm>
          <a:prstGeom prst="rect">
            <a:avLst/>
          </a:prstGeom>
        </p:spPr>
      </p:pic>
      <p:sp>
        <p:nvSpPr>
          <p:cNvPr id="5" name="TextBox 4"/>
          <p:cNvSpPr txBox="1"/>
          <p:nvPr/>
        </p:nvSpPr>
        <p:spPr>
          <a:xfrm>
            <a:off x="7251970" y="1572639"/>
            <a:ext cx="3467911" cy="1384995"/>
          </a:xfrm>
          <a:prstGeom prst="rect">
            <a:avLst/>
          </a:prstGeom>
          <a:noFill/>
        </p:spPr>
        <p:txBody>
          <a:bodyPr wrap="square" rtlCol="0">
            <a:spAutoFit/>
          </a:bodyPr>
          <a:lstStyle/>
          <a:p>
            <a:r>
              <a:rPr lang="en-US" sz="2800" dirty="0"/>
              <a:t>Thomas Camp’s analog system in the early 1940s</a:t>
            </a:r>
          </a:p>
        </p:txBody>
      </p:sp>
      <p:sp>
        <p:nvSpPr>
          <p:cNvPr id="6" name="Rectangle 5"/>
          <p:cNvSpPr/>
          <p:nvPr/>
        </p:nvSpPr>
        <p:spPr>
          <a:xfrm>
            <a:off x="7251970" y="4055900"/>
            <a:ext cx="4236396" cy="2246769"/>
          </a:xfrm>
          <a:prstGeom prst="rect">
            <a:avLst/>
          </a:prstGeom>
        </p:spPr>
        <p:txBody>
          <a:bodyPr wrap="square">
            <a:spAutoFit/>
          </a:bodyPr>
          <a:lstStyle/>
          <a:p>
            <a:r>
              <a:rPr lang="en-US" sz="2800" dirty="0"/>
              <a:t>Malcom McIlroy’s analog nonlinear vacuum tube design in the late 1940s. This model was installed in Philadelphia.</a:t>
            </a:r>
          </a:p>
        </p:txBody>
      </p:sp>
      <p:sp>
        <p:nvSpPr>
          <p:cNvPr id="8" name="Slide Number Placeholder 7"/>
          <p:cNvSpPr>
            <a:spLocks noGrp="1"/>
          </p:cNvSpPr>
          <p:nvPr>
            <p:ph type="sldNum" sz="quarter" idx="12"/>
          </p:nvPr>
        </p:nvSpPr>
        <p:spPr/>
        <p:txBody>
          <a:bodyPr/>
          <a:lstStyle/>
          <a:p>
            <a:fld id="{0D6CC725-BD65-45B9-B919-4728CA1E4913}" type="slidenum">
              <a:rPr lang="en-US" smtClean="0"/>
              <a:t>12</a:t>
            </a:fld>
            <a:endParaRPr lang="en-US"/>
          </a:p>
        </p:txBody>
      </p:sp>
    </p:spTree>
    <p:extLst>
      <p:ext uri="{BB962C8B-B14F-4D97-AF65-F5344CB8AC3E}">
        <p14:creationId xmlns:p14="http://schemas.microsoft.com/office/powerpoint/2010/main" val="2389885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oag01"/>
          <p:cNvPicPr>
            <a:picLocks noChangeAspect="1" noChangeArrowheads="1"/>
          </p:cNvPicPr>
          <p:nvPr/>
        </p:nvPicPr>
        <p:blipFill>
          <a:blip r:embed="rId3">
            <a:extLst>
              <a:ext uri="{28A0092B-C50C-407E-A947-70E740481C1C}">
                <a14:useLocalDpi xmlns:a14="http://schemas.microsoft.com/office/drawing/2010/main" val="0"/>
              </a:ext>
            </a:extLst>
          </a:blip>
          <a:srcRect t="4242" b="3636"/>
          <a:stretch>
            <a:fillRect/>
          </a:stretch>
        </p:blipFill>
        <p:spPr bwMode="auto">
          <a:xfrm>
            <a:off x="2362200" y="914400"/>
            <a:ext cx="7391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title"/>
          </p:nvPr>
        </p:nvSpPr>
        <p:spPr>
          <a:xfrm>
            <a:off x="1981200" y="228601"/>
            <a:ext cx="8229600" cy="639763"/>
          </a:xfrm>
        </p:spPr>
        <p:txBody>
          <a:bodyPr>
            <a:normAutofit fontScale="90000"/>
          </a:bodyPr>
          <a:lstStyle/>
          <a:p>
            <a:pPr eaLnBrk="1" hangingPunct="1"/>
            <a:r>
              <a:rPr lang="en-US" altLang="en-US" sz="4000"/>
              <a:t>Early Computer Analysis (1957)</a:t>
            </a:r>
          </a:p>
        </p:txBody>
      </p:sp>
      <p:sp>
        <p:nvSpPr>
          <p:cNvPr id="3" name="Slide Number Placeholder 2"/>
          <p:cNvSpPr>
            <a:spLocks noGrp="1"/>
          </p:cNvSpPr>
          <p:nvPr>
            <p:ph type="sldNum" sz="quarter" idx="12"/>
          </p:nvPr>
        </p:nvSpPr>
        <p:spPr/>
        <p:txBody>
          <a:bodyPr/>
          <a:lstStyle/>
          <a:p>
            <a:fld id="{0D6CC725-BD65-45B9-B919-4728CA1E4913}" type="slidenum">
              <a:rPr lang="en-US" smtClean="0"/>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X0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1" y="2743200"/>
            <a:ext cx="44989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9" descr="DSC02898 - Uri Shami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3810000"/>
            <a:ext cx="18065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8" descr="Chuck Julian Hin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3810000"/>
            <a:ext cx="1828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Grp="1" noChangeArrowheads="1"/>
          </p:cNvSpPr>
          <p:nvPr>
            <p:ph type="title"/>
          </p:nvPr>
        </p:nvSpPr>
        <p:spPr>
          <a:xfrm>
            <a:off x="1981200" y="274638"/>
            <a:ext cx="8229600" cy="868362"/>
          </a:xfrm>
        </p:spPr>
        <p:txBody>
          <a:bodyPr/>
          <a:lstStyle/>
          <a:p>
            <a:pPr eaLnBrk="1" hangingPunct="1"/>
            <a:r>
              <a:rPr lang="en-US" altLang="en-US" b="1" dirty="0" smtClean="0"/>
              <a:t>Steady-State Models</a:t>
            </a:r>
          </a:p>
        </p:txBody>
      </p:sp>
      <p:sp>
        <p:nvSpPr>
          <p:cNvPr id="31750" name="Text Box 7"/>
          <p:cNvSpPr txBox="1">
            <a:spLocks noChangeArrowheads="1"/>
          </p:cNvSpPr>
          <p:nvPr/>
        </p:nvSpPr>
        <p:spPr bwMode="auto">
          <a:xfrm>
            <a:off x="1905000" y="1219201"/>
            <a:ext cx="84582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15000"/>
              </a:spcBef>
            </a:pPr>
            <a:r>
              <a:rPr lang="en-US" altLang="en-US" sz="3600" dirty="0"/>
              <a:t>Network analyzed at a snapshot in time</a:t>
            </a:r>
          </a:p>
          <a:p>
            <a:pPr eaLnBrk="1" hangingPunct="1">
              <a:spcBef>
                <a:spcPct val="15000"/>
              </a:spcBef>
            </a:pPr>
            <a:r>
              <a:rPr lang="en-US" altLang="en-US" sz="3600" dirty="0"/>
              <a:t>No temporal variation</a:t>
            </a:r>
          </a:p>
        </p:txBody>
      </p:sp>
      <p:sp>
        <p:nvSpPr>
          <p:cNvPr id="3" name="Slide Number Placeholder 2"/>
          <p:cNvSpPr>
            <a:spLocks noGrp="1"/>
          </p:cNvSpPr>
          <p:nvPr>
            <p:ph type="sldNum" sz="quarter" idx="12"/>
          </p:nvPr>
        </p:nvSpPr>
        <p:spPr/>
        <p:txBody>
          <a:bodyPr/>
          <a:lstStyle/>
          <a:p>
            <a:fld id="{0D6CC725-BD65-45B9-B919-4728CA1E4913}" type="slidenum">
              <a:rPr lang="en-US" smtClean="0"/>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152401"/>
            <a:ext cx="8382000" cy="487363"/>
          </a:xfrm>
        </p:spPr>
        <p:txBody>
          <a:bodyPr>
            <a:normAutofit fontScale="90000"/>
          </a:bodyPr>
          <a:lstStyle/>
          <a:p>
            <a:pPr eaLnBrk="1" hangingPunct="1"/>
            <a:r>
              <a:rPr lang="en-US" altLang="en-US" sz="3600" b="1" dirty="0"/>
              <a:t>Optimization of Water System Design</a:t>
            </a:r>
          </a:p>
        </p:txBody>
      </p:sp>
      <p:grpSp>
        <p:nvGrpSpPr>
          <p:cNvPr id="2" name="Group 1"/>
          <p:cNvGrpSpPr/>
          <p:nvPr/>
        </p:nvGrpSpPr>
        <p:grpSpPr>
          <a:xfrm>
            <a:off x="2133600" y="762000"/>
            <a:ext cx="4330700" cy="5791200"/>
            <a:chOff x="685800" y="762000"/>
            <a:chExt cx="4330700" cy="5791200"/>
          </a:xfrm>
        </p:grpSpPr>
        <p:pic>
          <p:nvPicPr>
            <p:cNvPr id="33797" name="Picture 4" descr="X0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762000"/>
              <a:ext cx="43307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5"/>
            <p:cNvSpPr>
              <a:spLocks noChangeArrowheads="1"/>
            </p:cNvSpPr>
            <p:nvPr/>
          </p:nvSpPr>
          <p:spPr bwMode="auto">
            <a:xfrm>
              <a:off x="685800" y="762000"/>
              <a:ext cx="4267200" cy="579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pic>
        <p:nvPicPr>
          <p:cNvPr id="33796" name="Picture 6" descr="X0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1" y="754023"/>
            <a:ext cx="3968884" cy="572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0D6CC725-BD65-45B9-B919-4728CA1E4913}" type="slidenum">
              <a:rPr lang="en-US" smtClean="0"/>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81200" y="274639"/>
            <a:ext cx="8229600" cy="1013459"/>
          </a:xfrm>
        </p:spPr>
        <p:txBody>
          <a:bodyPr/>
          <a:lstStyle/>
          <a:p>
            <a:pPr eaLnBrk="1" hangingPunct="1"/>
            <a:r>
              <a:rPr lang="en-US" altLang="en-US" b="1" dirty="0" smtClean="0"/>
              <a:t>EPS Models</a:t>
            </a:r>
          </a:p>
        </p:txBody>
      </p:sp>
      <p:sp>
        <p:nvSpPr>
          <p:cNvPr id="35843" name="Rectangle 3"/>
          <p:cNvSpPr>
            <a:spLocks noGrp="1" noChangeArrowheads="1"/>
          </p:cNvSpPr>
          <p:nvPr>
            <p:ph type="body" idx="1"/>
          </p:nvPr>
        </p:nvSpPr>
        <p:spPr>
          <a:xfrm>
            <a:off x="1981199" y="1288097"/>
            <a:ext cx="9477984" cy="2350048"/>
          </a:xfrm>
        </p:spPr>
        <p:txBody>
          <a:bodyPr>
            <a:normAutofit/>
          </a:bodyPr>
          <a:lstStyle/>
          <a:p>
            <a:pPr eaLnBrk="1" hangingPunct="1"/>
            <a:r>
              <a:rPr lang="en-US" altLang="en-US" sz="3200" dirty="0" smtClean="0"/>
              <a:t>Extended Period Simulation (EPS) introduced in 1970s</a:t>
            </a:r>
          </a:p>
          <a:p>
            <a:pPr lvl="0"/>
            <a:r>
              <a:rPr lang="en-US" altLang="en-US" sz="3200" dirty="0" smtClean="0">
                <a:solidFill>
                  <a:srgbClr val="000000"/>
                </a:solidFill>
              </a:rPr>
              <a:t>Models </a:t>
            </a:r>
            <a:r>
              <a:rPr lang="en-US" altLang="en-US" sz="3200" dirty="0">
                <a:solidFill>
                  <a:srgbClr val="000000"/>
                </a:solidFill>
              </a:rPr>
              <a:t>distribution system over </a:t>
            </a:r>
            <a:r>
              <a:rPr lang="en-US" altLang="en-US" sz="3200" dirty="0" smtClean="0">
                <a:solidFill>
                  <a:srgbClr val="000000"/>
                </a:solidFill>
              </a:rPr>
              <a:t>time as a series </a:t>
            </a:r>
            <a:r>
              <a:rPr lang="en-US" altLang="en-US" sz="3200" dirty="0">
                <a:solidFill>
                  <a:srgbClr val="000000"/>
                </a:solidFill>
              </a:rPr>
              <a:t>of linked steady state </a:t>
            </a:r>
            <a:r>
              <a:rPr lang="en-US" altLang="en-US" sz="3200" dirty="0" smtClean="0">
                <a:solidFill>
                  <a:srgbClr val="000000"/>
                </a:solidFill>
              </a:rPr>
              <a:t>runs</a:t>
            </a:r>
            <a:endParaRPr lang="en-US" altLang="en-US" sz="3200" dirty="0" smtClean="0"/>
          </a:p>
          <a:p>
            <a:pPr eaLnBrk="1" hangingPunct="1"/>
            <a:r>
              <a:rPr lang="en-US" altLang="en-US" sz="3200" dirty="0" smtClean="0"/>
              <a:t>First proposed by Don Wood (</a:t>
            </a:r>
            <a:r>
              <a:rPr lang="en-US" altLang="en-US" sz="3200" dirty="0" err="1" smtClean="0"/>
              <a:t>KYPipe</a:t>
            </a:r>
            <a:r>
              <a:rPr lang="en-US" altLang="en-US" sz="3200" dirty="0" smtClean="0"/>
              <a: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1157" t="10811" r="3303" b="55405"/>
          <a:stretch/>
        </p:blipFill>
        <p:spPr>
          <a:xfrm>
            <a:off x="5656633" y="3638145"/>
            <a:ext cx="5296711" cy="2878647"/>
          </a:xfrm>
          <a:prstGeom prst="rect">
            <a:avLst/>
          </a:prstGeom>
        </p:spPr>
      </p:pic>
      <p:pic>
        <p:nvPicPr>
          <p:cNvPr id="3" name="Picture 2"/>
          <p:cNvPicPr>
            <a:picLocks noChangeAspect="1"/>
          </p:cNvPicPr>
          <p:nvPr/>
        </p:nvPicPr>
        <p:blipFill>
          <a:blip r:embed="rId4"/>
          <a:stretch>
            <a:fillRect/>
          </a:stretch>
        </p:blipFill>
        <p:spPr>
          <a:xfrm>
            <a:off x="1981199" y="3861288"/>
            <a:ext cx="3086912" cy="2582716"/>
          </a:xfrm>
          <a:prstGeom prst="rect">
            <a:avLst/>
          </a:prstGeom>
        </p:spPr>
      </p:pic>
      <p:sp>
        <p:nvSpPr>
          <p:cNvPr id="5" name="Slide Number Placeholder 4"/>
          <p:cNvSpPr>
            <a:spLocks noGrp="1"/>
          </p:cNvSpPr>
          <p:nvPr>
            <p:ph type="sldNum" sz="quarter" idx="12"/>
          </p:nvPr>
        </p:nvSpPr>
        <p:spPr/>
        <p:txBody>
          <a:bodyPr/>
          <a:lstStyle/>
          <a:p>
            <a:fld id="{0D6CC725-BD65-45B9-B919-4728CA1E4913}" type="slidenum">
              <a:rPr lang="en-US" smtClean="0"/>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n-US" b="1" dirty="0" smtClean="0"/>
              <a:t>EPANET</a:t>
            </a:r>
            <a:endParaRPr lang="en-US" b="1" dirty="0"/>
          </a:p>
        </p:txBody>
      </p:sp>
      <p:sp>
        <p:nvSpPr>
          <p:cNvPr id="3" name="Content Placeholder 2"/>
          <p:cNvSpPr>
            <a:spLocks noGrp="1"/>
          </p:cNvSpPr>
          <p:nvPr>
            <p:ph idx="1"/>
          </p:nvPr>
        </p:nvSpPr>
        <p:spPr>
          <a:xfrm>
            <a:off x="1033347" y="1371600"/>
            <a:ext cx="10493929" cy="2133600"/>
          </a:xfrm>
        </p:spPr>
        <p:txBody>
          <a:bodyPr>
            <a:noAutofit/>
          </a:bodyPr>
          <a:lstStyle/>
          <a:p>
            <a:r>
              <a:rPr lang="en-US" sz="3200" dirty="0"/>
              <a:t>Initially developed in 1993 by Lew </a:t>
            </a:r>
            <a:r>
              <a:rPr lang="en-US" sz="3200" dirty="0" err="1"/>
              <a:t>Rossman</a:t>
            </a:r>
            <a:endParaRPr lang="en-US" sz="3200" dirty="0"/>
          </a:p>
          <a:p>
            <a:r>
              <a:rPr lang="en-US" sz="3200" dirty="0"/>
              <a:t>EPANET engine used in most commercial software packages</a:t>
            </a:r>
          </a:p>
          <a:p>
            <a:r>
              <a:rPr lang="en-US" sz="3200" dirty="0"/>
              <a:t>Version 2 in 2000: improved engine &amp; features</a:t>
            </a:r>
          </a:p>
          <a:p>
            <a:r>
              <a:rPr lang="en-US" sz="3200" dirty="0"/>
              <a:t>New GIS-GUI version </a:t>
            </a:r>
            <a:r>
              <a:rPr lang="en-US" sz="3200" dirty="0" smtClean="0"/>
              <a:t>with improved functionality to be introduced </a:t>
            </a:r>
            <a:r>
              <a:rPr lang="en-US" sz="3200" dirty="0"/>
              <a:t>in </a:t>
            </a:r>
            <a:r>
              <a:rPr lang="en-US" sz="3200" dirty="0" smtClean="0"/>
              <a:t>2017 and beyond</a:t>
            </a:r>
            <a:endParaRPr lang="en-US" sz="3200" dirty="0"/>
          </a:p>
        </p:txBody>
      </p:sp>
      <p:pic>
        <p:nvPicPr>
          <p:cNvPr id="4" name="Picture 3"/>
          <p:cNvPicPr>
            <a:picLocks noChangeAspect="1"/>
          </p:cNvPicPr>
          <p:nvPr/>
        </p:nvPicPr>
        <p:blipFill>
          <a:blip r:embed="rId3"/>
          <a:stretch>
            <a:fillRect/>
          </a:stretch>
        </p:blipFill>
        <p:spPr>
          <a:xfrm>
            <a:off x="6947285" y="3868077"/>
            <a:ext cx="3636588" cy="2725527"/>
          </a:xfrm>
          <a:prstGeom prst="rect">
            <a:avLst/>
          </a:prstGeom>
        </p:spPr>
      </p:pic>
      <p:pic>
        <p:nvPicPr>
          <p:cNvPr id="5" name="Picture 4"/>
          <p:cNvPicPr>
            <a:picLocks noChangeAspect="1"/>
          </p:cNvPicPr>
          <p:nvPr/>
        </p:nvPicPr>
        <p:blipFill>
          <a:blip r:embed="rId4"/>
          <a:stretch>
            <a:fillRect/>
          </a:stretch>
        </p:blipFill>
        <p:spPr>
          <a:xfrm>
            <a:off x="2042807" y="4088514"/>
            <a:ext cx="2324912" cy="2284654"/>
          </a:xfrm>
          <a:prstGeom prst="rect">
            <a:avLst/>
          </a:prstGeom>
        </p:spPr>
      </p:pic>
      <p:sp>
        <p:nvSpPr>
          <p:cNvPr id="7" name="Slide Number Placeholder 6"/>
          <p:cNvSpPr>
            <a:spLocks noGrp="1"/>
          </p:cNvSpPr>
          <p:nvPr>
            <p:ph type="sldNum" sz="quarter" idx="12"/>
          </p:nvPr>
        </p:nvSpPr>
        <p:spPr/>
        <p:txBody>
          <a:bodyPr/>
          <a:lstStyle/>
          <a:p>
            <a:fld id="{0D6CC725-BD65-45B9-B919-4728CA1E4913}" type="slidenum">
              <a:rPr lang="en-US" smtClean="0"/>
              <a:t>17</a:t>
            </a:fld>
            <a:endParaRPr lang="en-US"/>
          </a:p>
        </p:txBody>
      </p:sp>
    </p:spTree>
    <p:extLst>
      <p:ext uri="{BB962C8B-B14F-4D97-AF65-F5344CB8AC3E}">
        <p14:creationId xmlns:p14="http://schemas.microsoft.com/office/powerpoint/2010/main" val="3998114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Hydraulics Review</a:t>
            </a:r>
            <a:endParaRPr lang="en-US" b="1" dirty="0"/>
          </a:p>
        </p:txBody>
      </p:sp>
      <p:sp>
        <p:nvSpPr>
          <p:cNvPr id="3" name="Content Placeholder 2"/>
          <p:cNvSpPr>
            <a:spLocks noGrp="1"/>
          </p:cNvSpPr>
          <p:nvPr>
            <p:ph idx="1"/>
          </p:nvPr>
        </p:nvSpPr>
        <p:spPr>
          <a:xfrm>
            <a:off x="953311" y="1429069"/>
            <a:ext cx="10321046" cy="4525963"/>
          </a:xfrm>
        </p:spPr>
        <p:txBody>
          <a:bodyPr/>
          <a:lstStyle/>
          <a:p>
            <a:r>
              <a:rPr lang="en-US" sz="3200" dirty="0" smtClean="0"/>
              <a:t>Fundamental factors</a:t>
            </a:r>
          </a:p>
          <a:p>
            <a:pPr lvl="1"/>
            <a:r>
              <a:rPr lang="en-US" sz="2800" dirty="0" smtClean="0"/>
              <a:t>Flow &amp; Velocity</a:t>
            </a:r>
          </a:p>
          <a:p>
            <a:pPr lvl="1"/>
            <a:r>
              <a:rPr lang="en-US" sz="2800" dirty="0" smtClean="0"/>
              <a:t>Pressure</a:t>
            </a:r>
          </a:p>
          <a:p>
            <a:r>
              <a:rPr lang="en-US" sz="3200" dirty="0" smtClean="0"/>
              <a:t>Governing principles</a:t>
            </a:r>
          </a:p>
          <a:p>
            <a:pPr lvl="1"/>
            <a:r>
              <a:rPr lang="en-US" sz="2800" dirty="0" smtClean="0"/>
              <a:t>Continuity</a:t>
            </a:r>
          </a:p>
          <a:p>
            <a:pPr lvl="1"/>
            <a:r>
              <a:rPr lang="en-US" sz="2800" dirty="0" smtClean="0"/>
              <a:t>Energy</a:t>
            </a:r>
          </a:p>
          <a:p>
            <a:r>
              <a:rPr lang="en-US" sz="3200" dirty="0" err="1" smtClean="0"/>
              <a:t>Headloss</a:t>
            </a:r>
            <a:r>
              <a:rPr lang="en-US" sz="3200" dirty="0" smtClean="0"/>
              <a:t> equations</a:t>
            </a:r>
          </a:p>
          <a:p>
            <a:r>
              <a:rPr lang="en-US" sz="3200" dirty="0" smtClean="0"/>
              <a:t>Formulations and solution methods </a:t>
            </a:r>
            <a:r>
              <a:rPr lang="en-US" dirty="0"/>
              <a:t>	</a:t>
            </a:r>
            <a:r>
              <a:rPr lang="en-US" dirty="0" smtClean="0"/>
              <a:t>			</a:t>
            </a:r>
          </a:p>
        </p:txBody>
      </p:sp>
      <p:sp>
        <p:nvSpPr>
          <p:cNvPr id="5" name="Slide Number Placeholder 4"/>
          <p:cNvSpPr>
            <a:spLocks noGrp="1"/>
          </p:cNvSpPr>
          <p:nvPr>
            <p:ph type="sldNum" sz="quarter" idx="12"/>
          </p:nvPr>
        </p:nvSpPr>
        <p:spPr/>
        <p:txBody>
          <a:bodyPr/>
          <a:lstStyle/>
          <a:p>
            <a:fld id="{0D6CC725-BD65-45B9-B919-4728CA1E4913}" type="slidenum">
              <a:rPr lang="en-US" smtClean="0"/>
              <a:t>18</a:t>
            </a:fld>
            <a:endParaRPr lang="en-US"/>
          </a:p>
        </p:txBody>
      </p:sp>
    </p:spTree>
    <p:extLst>
      <p:ext uri="{BB962C8B-B14F-4D97-AF65-F5344CB8AC3E}">
        <p14:creationId xmlns:p14="http://schemas.microsoft.com/office/powerpoint/2010/main" val="3020975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Assumptions about Flow</a:t>
            </a:r>
            <a:endParaRPr lang="en-US" b="1" dirty="0"/>
          </a:p>
        </p:txBody>
      </p:sp>
      <p:sp>
        <p:nvSpPr>
          <p:cNvPr id="3" name="Content Placeholder 2"/>
          <p:cNvSpPr>
            <a:spLocks noGrp="1"/>
          </p:cNvSpPr>
          <p:nvPr>
            <p:ph idx="1"/>
          </p:nvPr>
        </p:nvSpPr>
        <p:spPr/>
        <p:txBody>
          <a:bodyPr/>
          <a:lstStyle/>
          <a:p>
            <a:r>
              <a:rPr lang="en-US" sz="3600" dirty="0" smtClean="0"/>
              <a:t>Software represents flow as:</a:t>
            </a:r>
          </a:p>
          <a:p>
            <a:pPr lvl="1"/>
            <a:r>
              <a:rPr lang="en-US" sz="3200" dirty="0"/>
              <a:t>Incompressible flow (not gas)</a:t>
            </a:r>
          </a:p>
          <a:p>
            <a:pPr lvl="1"/>
            <a:r>
              <a:rPr lang="en-US" sz="3200" dirty="0"/>
              <a:t>Turbulent flow (not laminar)</a:t>
            </a:r>
          </a:p>
          <a:p>
            <a:pPr lvl="1"/>
            <a:r>
              <a:rPr lang="en-US" sz="3200" dirty="0"/>
              <a:t>Closed pipe (not open channel)</a:t>
            </a:r>
          </a:p>
          <a:p>
            <a:pPr lvl="1"/>
            <a:r>
              <a:rPr lang="en-US" sz="3200" dirty="0"/>
              <a:t>Full pipe (no intermittent flow)</a:t>
            </a:r>
          </a:p>
          <a:p>
            <a:pPr lvl="1"/>
            <a:r>
              <a:rPr lang="en-US" sz="3200" dirty="0"/>
              <a:t>Newtonian flow</a:t>
            </a:r>
          </a:p>
          <a:p>
            <a:pPr lvl="1"/>
            <a:r>
              <a:rPr lang="en-US" sz="3200" dirty="0">
                <a:solidFill>
                  <a:srgbClr val="000000"/>
                </a:solidFill>
              </a:rPr>
              <a:t>Single phase flow</a:t>
            </a:r>
          </a:p>
          <a:p>
            <a:endParaRPr lang="en-US" dirty="0"/>
          </a:p>
        </p:txBody>
      </p:sp>
      <p:sp>
        <p:nvSpPr>
          <p:cNvPr id="5" name="Slide Number Placeholder 4"/>
          <p:cNvSpPr>
            <a:spLocks noGrp="1"/>
          </p:cNvSpPr>
          <p:nvPr>
            <p:ph type="sldNum" sz="quarter" idx="12"/>
          </p:nvPr>
        </p:nvSpPr>
        <p:spPr/>
        <p:txBody>
          <a:bodyPr/>
          <a:lstStyle/>
          <a:p>
            <a:fld id="{0D6CC725-BD65-45B9-B919-4728CA1E4913}" type="slidenum">
              <a:rPr lang="en-US" smtClean="0"/>
              <a:t>19</a:t>
            </a:fld>
            <a:endParaRPr lang="en-US"/>
          </a:p>
        </p:txBody>
      </p:sp>
    </p:spTree>
    <p:extLst>
      <p:ext uri="{BB962C8B-B14F-4D97-AF65-F5344CB8AC3E}">
        <p14:creationId xmlns:p14="http://schemas.microsoft.com/office/powerpoint/2010/main" val="4181371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a:t>
            </a:r>
            <a:endParaRPr lang="en-US" dirty="0"/>
          </a:p>
        </p:txBody>
      </p:sp>
      <p:sp>
        <p:nvSpPr>
          <p:cNvPr id="3" name="Content Placeholder 2"/>
          <p:cNvSpPr>
            <a:spLocks noGrp="1"/>
          </p:cNvSpPr>
          <p:nvPr>
            <p:ph idx="1"/>
          </p:nvPr>
        </p:nvSpPr>
        <p:spPr>
          <a:xfrm>
            <a:off x="838200" y="1825624"/>
            <a:ext cx="10515600" cy="4530725"/>
          </a:xfrm>
        </p:spPr>
        <p:txBody>
          <a:bodyPr>
            <a:normAutofit/>
          </a:bodyPr>
          <a:lstStyle/>
          <a:p>
            <a:pPr marL="1828800" indent="-1828800">
              <a:lnSpc>
                <a:spcPct val="120000"/>
              </a:lnSpc>
              <a:spcBef>
                <a:spcPts val="0"/>
              </a:spcBef>
              <a:spcAft>
                <a:spcPts val="600"/>
              </a:spcAft>
              <a:buNone/>
            </a:pPr>
            <a:r>
              <a:rPr lang="en-US" dirty="0" smtClean="0"/>
              <a:t>Module 1: 	Lecture </a:t>
            </a:r>
            <a:r>
              <a:rPr lang="en-US" dirty="0"/>
              <a:t>on Introduction, </a:t>
            </a:r>
            <a:r>
              <a:rPr lang="en-US" dirty="0" smtClean="0"/>
              <a:t>theory, history, and basics  </a:t>
            </a:r>
            <a:r>
              <a:rPr lang="en-US" dirty="0"/>
              <a:t>of </a:t>
            </a:r>
            <a:r>
              <a:rPr lang="en-US" dirty="0" smtClean="0"/>
              <a:t>water distribution system modeling</a:t>
            </a:r>
          </a:p>
          <a:p>
            <a:pPr marL="1828800" indent="-1828800">
              <a:lnSpc>
                <a:spcPct val="120000"/>
              </a:lnSpc>
              <a:spcBef>
                <a:spcPts val="0"/>
              </a:spcBef>
              <a:spcAft>
                <a:spcPts val="600"/>
              </a:spcAft>
              <a:buNone/>
            </a:pPr>
            <a:r>
              <a:rPr lang="en-US" dirty="0" smtClean="0"/>
              <a:t>Module 2: 	Hands-on demo of building and </a:t>
            </a:r>
            <a:r>
              <a:rPr lang="en-US" dirty="0"/>
              <a:t>running a basic steady state </a:t>
            </a:r>
            <a:r>
              <a:rPr lang="en-US" dirty="0" smtClean="0"/>
              <a:t>model</a:t>
            </a:r>
          </a:p>
          <a:p>
            <a:pPr marL="1828800" indent="-1828800">
              <a:lnSpc>
                <a:spcPct val="120000"/>
              </a:lnSpc>
              <a:spcBef>
                <a:spcPts val="0"/>
              </a:spcBef>
              <a:spcAft>
                <a:spcPts val="600"/>
              </a:spcAft>
              <a:buNone/>
            </a:pPr>
            <a:r>
              <a:rPr lang="en-US" dirty="0" smtClean="0"/>
              <a:t>Module 3: 	Lecture on Extended </a:t>
            </a:r>
            <a:r>
              <a:rPr lang="en-US" dirty="0"/>
              <a:t>Period </a:t>
            </a:r>
            <a:r>
              <a:rPr lang="en-US" dirty="0" smtClean="0"/>
              <a:t>Simulation (EPS) and water quality modeling</a:t>
            </a:r>
          </a:p>
          <a:p>
            <a:pPr marL="1828800" indent="-1828800">
              <a:lnSpc>
                <a:spcPct val="120000"/>
              </a:lnSpc>
              <a:spcBef>
                <a:spcPts val="0"/>
              </a:spcBef>
              <a:spcAft>
                <a:spcPts val="600"/>
              </a:spcAft>
              <a:buNone/>
            </a:pPr>
            <a:r>
              <a:rPr lang="en-US" dirty="0" smtClean="0"/>
              <a:t>Module 4: 	Hands-on demo of extended period simulation and water quality modeling</a:t>
            </a:r>
            <a:endParaRPr lang="en-US" b="1" dirty="0" smtClean="0"/>
          </a:p>
          <a:p>
            <a:pPr marL="0" indent="0">
              <a:lnSpc>
                <a:spcPct val="120000"/>
              </a:lnSpc>
              <a:spcBef>
                <a:spcPts val="0"/>
              </a:spcBef>
              <a:buNone/>
            </a:pPr>
            <a:endParaRPr lang="en-US" dirty="0"/>
          </a:p>
          <a:p>
            <a:endParaRPr lang="en-US" dirty="0"/>
          </a:p>
        </p:txBody>
      </p:sp>
      <p:sp>
        <p:nvSpPr>
          <p:cNvPr id="4" name="Slide Number Placeholder 3"/>
          <p:cNvSpPr>
            <a:spLocks noGrp="1"/>
          </p:cNvSpPr>
          <p:nvPr>
            <p:ph type="sldNum" sz="quarter" idx="12"/>
          </p:nvPr>
        </p:nvSpPr>
        <p:spPr/>
        <p:txBody>
          <a:bodyPr/>
          <a:lstStyle/>
          <a:p>
            <a:fld id="{0D6CC725-BD65-45B9-B919-4728CA1E4913}" type="slidenum">
              <a:rPr lang="en-US" smtClean="0"/>
              <a:t>2</a:t>
            </a:fld>
            <a:endParaRPr lang="en-US"/>
          </a:p>
        </p:txBody>
      </p:sp>
    </p:spTree>
    <p:extLst>
      <p:ext uri="{BB962C8B-B14F-4D97-AF65-F5344CB8AC3E}">
        <p14:creationId xmlns:p14="http://schemas.microsoft.com/office/powerpoint/2010/main" val="1606490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Common Units of Flow</a:t>
            </a:r>
            <a:endParaRPr lang="en-US" b="1" dirty="0"/>
          </a:p>
        </p:txBody>
      </p:sp>
      <p:sp>
        <p:nvSpPr>
          <p:cNvPr id="3" name="Content Placeholder 2"/>
          <p:cNvSpPr>
            <a:spLocks noGrp="1"/>
          </p:cNvSpPr>
          <p:nvPr>
            <p:ph idx="1"/>
          </p:nvPr>
        </p:nvSpPr>
        <p:spPr>
          <a:xfrm>
            <a:off x="1624519" y="1524000"/>
            <a:ext cx="9348281" cy="4953000"/>
          </a:xfrm>
        </p:spPr>
        <p:txBody>
          <a:bodyPr/>
          <a:lstStyle/>
          <a:p>
            <a:r>
              <a:rPr lang="en-US" sz="3200" dirty="0" smtClean="0"/>
              <a:t>English units (adapted for U.S.)</a:t>
            </a:r>
          </a:p>
          <a:p>
            <a:pPr lvl="1"/>
            <a:r>
              <a:rPr lang="en-US" sz="2800" dirty="0" smtClean="0"/>
              <a:t>Gallons per minute (GPM)</a:t>
            </a:r>
          </a:p>
          <a:p>
            <a:pPr lvl="1"/>
            <a:r>
              <a:rPr lang="en-US" sz="2800" dirty="0" smtClean="0"/>
              <a:t>Million gallons per day (MGD)</a:t>
            </a:r>
          </a:p>
          <a:p>
            <a:pPr lvl="1"/>
            <a:r>
              <a:rPr lang="en-US" sz="2800" dirty="0" smtClean="0"/>
              <a:t>1 MGD = 646 GPM</a:t>
            </a:r>
          </a:p>
          <a:p>
            <a:r>
              <a:rPr lang="en-US" sz="3200" dirty="0" smtClean="0"/>
              <a:t>Metric</a:t>
            </a:r>
          </a:p>
          <a:p>
            <a:pPr lvl="1"/>
            <a:r>
              <a:rPr lang="en-US" sz="2800" dirty="0" smtClean="0"/>
              <a:t>Liters per second (l/s)</a:t>
            </a:r>
          </a:p>
          <a:p>
            <a:pPr lvl="1"/>
            <a:r>
              <a:rPr lang="en-US" sz="2800" dirty="0" smtClean="0"/>
              <a:t>Cubic meters </a:t>
            </a:r>
            <a:r>
              <a:rPr lang="en-US" sz="2800" dirty="0"/>
              <a:t>per </a:t>
            </a:r>
            <a:r>
              <a:rPr lang="en-US" sz="2800" dirty="0" smtClean="0"/>
              <a:t>second (</a:t>
            </a:r>
            <a:r>
              <a:rPr lang="en-US" sz="2800" dirty="0">
                <a:solidFill>
                  <a:srgbClr val="000000"/>
                </a:solidFill>
              </a:rPr>
              <a:t>m</a:t>
            </a:r>
            <a:r>
              <a:rPr lang="en-US" sz="2800" b="1" baseline="30000" dirty="0">
                <a:solidFill>
                  <a:srgbClr val="000000"/>
                </a:solidFill>
              </a:rPr>
              <a:t>3</a:t>
            </a:r>
            <a:r>
              <a:rPr lang="en-US" sz="2800" b="1" dirty="0">
                <a:solidFill>
                  <a:srgbClr val="000000"/>
                </a:solidFill>
              </a:rPr>
              <a:t>/</a:t>
            </a:r>
            <a:r>
              <a:rPr lang="en-US" sz="2800" dirty="0">
                <a:solidFill>
                  <a:srgbClr val="000000"/>
                </a:solidFill>
              </a:rPr>
              <a:t>s</a:t>
            </a:r>
            <a:r>
              <a:rPr lang="en-US" sz="2800" dirty="0" smtClean="0"/>
              <a:t>)</a:t>
            </a:r>
          </a:p>
          <a:p>
            <a:pPr lvl="1"/>
            <a:r>
              <a:rPr lang="en-US" sz="2800" dirty="0" smtClean="0"/>
              <a:t>1</a:t>
            </a:r>
            <a:r>
              <a:rPr lang="en-US" sz="2800" dirty="0">
                <a:solidFill>
                  <a:srgbClr val="000000"/>
                </a:solidFill>
              </a:rPr>
              <a:t> m</a:t>
            </a:r>
            <a:r>
              <a:rPr lang="en-US" sz="2800" b="1" baseline="30000" dirty="0">
                <a:solidFill>
                  <a:srgbClr val="000000"/>
                </a:solidFill>
              </a:rPr>
              <a:t>3</a:t>
            </a:r>
            <a:r>
              <a:rPr lang="en-US" sz="2800" b="1" dirty="0">
                <a:solidFill>
                  <a:srgbClr val="000000"/>
                </a:solidFill>
              </a:rPr>
              <a:t>/</a:t>
            </a:r>
            <a:r>
              <a:rPr lang="en-US" sz="2800" dirty="0">
                <a:solidFill>
                  <a:srgbClr val="000000"/>
                </a:solidFill>
              </a:rPr>
              <a:t>s</a:t>
            </a:r>
            <a:r>
              <a:rPr lang="en-US" sz="2800" dirty="0" smtClean="0"/>
              <a:t> = 1000 l/s</a:t>
            </a:r>
          </a:p>
          <a:p>
            <a:r>
              <a:rPr lang="en-US" sz="3200" dirty="0" smtClean="0"/>
              <a:t>EPANET supports both units but we </a:t>
            </a:r>
            <a:r>
              <a:rPr lang="en-US" sz="3200" dirty="0"/>
              <a:t>will use U.S. (English) units in this course </a:t>
            </a:r>
          </a:p>
        </p:txBody>
      </p:sp>
      <p:sp>
        <p:nvSpPr>
          <p:cNvPr id="5" name="Slide Number Placeholder 4"/>
          <p:cNvSpPr>
            <a:spLocks noGrp="1"/>
          </p:cNvSpPr>
          <p:nvPr>
            <p:ph type="sldNum" sz="quarter" idx="12"/>
          </p:nvPr>
        </p:nvSpPr>
        <p:spPr/>
        <p:txBody>
          <a:bodyPr/>
          <a:lstStyle/>
          <a:p>
            <a:fld id="{0D6CC725-BD65-45B9-B919-4728CA1E4913}" type="slidenum">
              <a:rPr lang="en-US" smtClean="0"/>
              <a:t>20</a:t>
            </a:fld>
            <a:endParaRPr lang="en-US"/>
          </a:p>
        </p:txBody>
      </p:sp>
    </p:spTree>
    <p:extLst>
      <p:ext uri="{BB962C8B-B14F-4D97-AF65-F5344CB8AC3E}">
        <p14:creationId xmlns:p14="http://schemas.microsoft.com/office/powerpoint/2010/main" val="62395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b="1" dirty="0" smtClean="0"/>
              <a:t>Velocity</a:t>
            </a:r>
            <a:endParaRPr lang="en-US" b="1" dirty="0"/>
          </a:p>
        </p:txBody>
      </p:sp>
      <p:sp>
        <p:nvSpPr>
          <p:cNvPr id="3" name="Content Placeholder 2"/>
          <p:cNvSpPr>
            <a:spLocks noGrp="1"/>
          </p:cNvSpPr>
          <p:nvPr>
            <p:ph idx="1"/>
          </p:nvPr>
        </p:nvSpPr>
        <p:spPr>
          <a:xfrm>
            <a:off x="1981200" y="1143000"/>
            <a:ext cx="8229600" cy="5029200"/>
          </a:xfrm>
        </p:spPr>
        <p:txBody>
          <a:bodyPr/>
          <a:lstStyle/>
          <a:p>
            <a:r>
              <a:rPr lang="en-US" dirty="0" smtClean="0"/>
              <a:t>Velocity = Flow/Area (V = Q/A)</a:t>
            </a:r>
          </a:p>
          <a:p>
            <a:pPr lvl="1"/>
            <a:r>
              <a:rPr lang="en-US" sz="2800" dirty="0" smtClean="0"/>
              <a:t>Area of a pipe is </a:t>
            </a:r>
            <a:r>
              <a:rPr lang="en-US" sz="2800" dirty="0" smtClean="0">
                <a:latin typeface="Symbol" panose="05050102010706020507" pitchFamily="18" charset="2"/>
              </a:rPr>
              <a:t>p</a:t>
            </a:r>
            <a:r>
              <a:rPr lang="en-US" sz="2800" dirty="0" smtClean="0"/>
              <a:t>D</a:t>
            </a:r>
            <a:r>
              <a:rPr lang="en-US" sz="2800" baseline="30000" dirty="0" smtClean="0"/>
              <a:t>2</a:t>
            </a:r>
            <a:r>
              <a:rPr lang="en-US" sz="2800" dirty="0" smtClean="0"/>
              <a:t>/4 (D is pipe diameter)</a:t>
            </a:r>
          </a:p>
          <a:p>
            <a:pPr lvl="1"/>
            <a:r>
              <a:rPr lang="en-US" sz="2800" dirty="0" smtClean="0"/>
              <a:t>V = 4Q/</a:t>
            </a:r>
            <a:r>
              <a:rPr lang="en-US" sz="2800" dirty="0">
                <a:solidFill>
                  <a:srgbClr val="000000"/>
                </a:solidFill>
                <a:latin typeface="Symbol" panose="05050102010706020507" pitchFamily="18" charset="2"/>
              </a:rPr>
              <a:t>p</a:t>
            </a:r>
            <a:r>
              <a:rPr lang="en-US" sz="2800" dirty="0">
                <a:solidFill>
                  <a:srgbClr val="000000"/>
                </a:solidFill>
              </a:rPr>
              <a:t>D</a:t>
            </a:r>
            <a:r>
              <a:rPr lang="en-US" sz="2800" baseline="30000" dirty="0">
                <a:solidFill>
                  <a:srgbClr val="000000"/>
                </a:solidFill>
              </a:rPr>
              <a:t>2</a:t>
            </a:r>
            <a:endParaRPr lang="en-US" sz="2800" dirty="0" smtClean="0"/>
          </a:p>
          <a:p>
            <a:r>
              <a:rPr lang="en-US" dirty="0" smtClean="0"/>
              <a:t>Common units:</a:t>
            </a:r>
          </a:p>
          <a:p>
            <a:pPr lvl="1"/>
            <a:r>
              <a:rPr lang="en-US" sz="2800" dirty="0" smtClean="0"/>
              <a:t>English: feet per second (fps)</a:t>
            </a:r>
          </a:p>
          <a:p>
            <a:pPr lvl="1"/>
            <a:r>
              <a:rPr lang="en-US" sz="2800" dirty="0" smtClean="0"/>
              <a:t>Metric: meters per sec (m/s)</a:t>
            </a:r>
          </a:p>
          <a:p>
            <a:r>
              <a:rPr lang="en-US" dirty="0" smtClean="0"/>
              <a:t>Typical pipe velocities</a:t>
            </a:r>
          </a:p>
          <a:p>
            <a:pPr lvl="1"/>
            <a:r>
              <a:rPr lang="en-US" sz="2800" dirty="0" smtClean="0"/>
              <a:t>Small neighborhood pipes  (&lt; 1 fps)</a:t>
            </a:r>
          </a:p>
          <a:p>
            <a:pPr lvl="1"/>
            <a:r>
              <a:rPr lang="en-US" sz="2800" dirty="0" smtClean="0"/>
              <a:t>Transmission lines (1 to 4 fps)</a:t>
            </a:r>
          </a:p>
          <a:p>
            <a:pPr lvl="1"/>
            <a:r>
              <a:rPr lang="en-US" sz="2800" dirty="0" smtClean="0"/>
              <a:t>Maximum velocities (10 fps)</a:t>
            </a:r>
            <a:endParaRPr lang="en-US" sz="2800" dirty="0"/>
          </a:p>
        </p:txBody>
      </p:sp>
      <p:sp>
        <p:nvSpPr>
          <p:cNvPr id="5" name="Slide Number Placeholder 4"/>
          <p:cNvSpPr>
            <a:spLocks noGrp="1"/>
          </p:cNvSpPr>
          <p:nvPr>
            <p:ph type="sldNum" sz="quarter" idx="12"/>
          </p:nvPr>
        </p:nvSpPr>
        <p:spPr/>
        <p:txBody>
          <a:bodyPr/>
          <a:lstStyle/>
          <a:p>
            <a:fld id="{0D6CC725-BD65-45B9-B919-4728CA1E4913}" type="slidenum">
              <a:rPr lang="en-US" smtClean="0"/>
              <a:t>21</a:t>
            </a:fld>
            <a:endParaRPr lang="en-US"/>
          </a:p>
        </p:txBody>
      </p:sp>
    </p:spTree>
    <p:extLst>
      <p:ext uri="{BB962C8B-B14F-4D97-AF65-F5344CB8AC3E}">
        <p14:creationId xmlns:p14="http://schemas.microsoft.com/office/powerpoint/2010/main" val="493707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Pressure</a:t>
            </a:r>
            <a:endParaRPr lang="en-US" b="1" dirty="0"/>
          </a:p>
        </p:txBody>
      </p:sp>
      <p:sp>
        <p:nvSpPr>
          <p:cNvPr id="3" name="Content Placeholder 2"/>
          <p:cNvSpPr>
            <a:spLocks noGrp="1"/>
          </p:cNvSpPr>
          <p:nvPr>
            <p:ph idx="1"/>
          </p:nvPr>
        </p:nvSpPr>
        <p:spPr/>
        <p:txBody>
          <a:bodyPr/>
          <a:lstStyle/>
          <a:p>
            <a:r>
              <a:rPr lang="en-US" sz="3200" dirty="0" smtClean="0"/>
              <a:t>Pressure = Force/Area</a:t>
            </a:r>
          </a:p>
          <a:p>
            <a:r>
              <a:rPr lang="en-US" sz="3200" dirty="0" smtClean="0"/>
              <a:t>Typical units:</a:t>
            </a:r>
          </a:p>
          <a:p>
            <a:pPr lvl="1"/>
            <a:r>
              <a:rPr lang="en-US" sz="2800" dirty="0" smtClean="0"/>
              <a:t>Pounds per square inch (psi)  U.S.</a:t>
            </a:r>
          </a:p>
          <a:p>
            <a:pPr lvl="1"/>
            <a:r>
              <a:rPr lang="en-US" sz="2800" dirty="0" smtClean="0"/>
              <a:t>Pascal </a:t>
            </a:r>
            <a:r>
              <a:rPr lang="en-US" sz="2800" dirty="0"/>
              <a:t>(Pa</a:t>
            </a:r>
            <a:r>
              <a:rPr lang="en-US" sz="2800" dirty="0" smtClean="0"/>
              <a:t>) = Newton/ square </a:t>
            </a:r>
            <a:r>
              <a:rPr lang="en-US" sz="2800" dirty="0"/>
              <a:t>meter. </a:t>
            </a:r>
            <a:r>
              <a:rPr lang="en-US" sz="2800" dirty="0" smtClean="0"/>
              <a:t>Metric</a:t>
            </a:r>
          </a:p>
          <a:p>
            <a:r>
              <a:rPr lang="en-US" sz="3200" dirty="0" smtClean="0"/>
              <a:t>Normal range of allowable pressures</a:t>
            </a:r>
          </a:p>
          <a:p>
            <a:pPr lvl="1"/>
            <a:r>
              <a:rPr lang="en-US" sz="2800" dirty="0" smtClean="0"/>
              <a:t>20 psi (minimum)</a:t>
            </a:r>
          </a:p>
          <a:p>
            <a:pPr lvl="1"/>
            <a:r>
              <a:rPr lang="en-US" sz="2800" dirty="0" smtClean="0"/>
              <a:t>80 to 100 psi (maximum)</a:t>
            </a:r>
            <a:endParaRPr lang="en-US" sz="2800" dirty="0"/>
          </a:p>
        </p:txBody>
      </p:sp>
      <p:sp>
        <p:nvSpPr>
          <p:cNvPr id="5" name="Slide Number Placeholder 4"/>
          <p:cNvSpPr>
            <a:spLocks noGrp="1"/>
          </p:cNvSpPr>
          <p:nvPr>
            <p:ph type="sldNum" sz="quarter" idx="12"/>
          </p:nvPr>
        </p:nvSpPr>
        <p:spPr/>
        <p:txBody>
          <a:bodyPr/>
          <a:lstStyle/>
          <a:p>
            <a:fld id="{0D6CC725-BD65-45B9-B919-4728CA1E4913}" type="slidenum">
              <a:rPr lang="en-US" smtClean="0"/>
              <a:t>22</a:t>
            </a:fld>
            <a:endParaRPr lang="en-US"/>
          </a:p>
        </p:txBody>
      </p:sp>
    </p:spTree>
    <p:extLst>
      <p:ext uri="{BB962C8B-B14F-4D97-AF65-F5344CB8AC3E}">
        <p14:creationId xmlns:p14="http://schemas.microsoft.com/office/powerpoint/2010/main" val="1267728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7266" y="295037"/>
            <a:ext cx="8229600" cy="825769"/>
          </a:xfrm>
        </p:spPr>
        <p:txBody>
          <a:bodyPr/>
          <a:lstStyle/>
          <a:p>
            <a:r>
              <a:rPr lang="en-US" b="1" dirty="0" smtClean="0"/>
              <a:t>Pressure: psi to feet</a:t>
            </a:r>
            <a:endParaRPr lang="en-US" b="1" dirty="0"/>
          </a:p>
        </p:txBody>
      </p:sp>
      <p:sp>
        <p:nvSpPr>
          <p:cNvPr id="5" name="Rectangle 4"/>
          <p:cNvSpPr/>
          <p:nvPr/>
        </p:nvSpPr>
        <p:spPr>
          <a:xfrm>
            <a:off x="2104136" y="5766580"/>
            <a:ext cx="228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24400" y="4030980"/>
            <a:ext cx="1371600" cy="1988820"/>
            <a:chOff x="2895600" y="3581400"/>
            <a:chExt cx="1371600" cy="2598420"/>
          </a:xfrm>
        </p:grpSpPr>
        <p:sp>
          <p:nvSpPr>
            <p:cNvPr id="6" name="Rectangle 5"/>
            <p:cNvSpPr/>
            <p:nvPr/>
          </p:nvSpPr>
          <p:spPr>
            <a:xfrm>
              <a:off x="2895600" y="3581400"/>
              <a:ext cx="1371600" cy="2590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07443" y="5334000"/>
              <a:ext cx="152400" cy="152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3840480" y="5334000"/>
              <a:ext cx="164606" cy="164606"/>
            </a:xfrm>
            <a:prstGeom prst="rect">
              <a:avLst/>
            </a:prstGeom>
          </p:spPr>
        </p:pic>
        <p:pic>
          <p:nvPicPr>
            <p:cNvPr id="9" name="Picture 8"/>
            <p:cNvPicPr>
              <a:picLocks noChangeAspect="1"/>
            </p:cNvPicPr>
            <p:nvPr/>
          </p:nvPicPr>
          <p:blipFill>
            <a:blip r:embed="rId3"/>
            <a:stretch>
              <a:fillRect/>
            </a:stretch>
          </p:blipFill>
          <p:spPr>
            <a:xfrm>
              <a:off x="3467100" y="5334000"/>
              <a:ext cx="164606" cy="164606"/>
            </a:xfrm>
            <a:prstGeom prst="rect">
              <a:avLst/>
            </a:prstGeom>
          </p:spPr>
        </p:pic>
        <p:sp>
          <p:nvSpPr>
            <p:cNvPr id="10" name="Rectangle 9"/>
            <p:cNvSpPr/>
            <p:nvPr/>
          </p:nvSpPr>
          <p:spPr>
            <a:xfrm>
              <a:off x="3467100" y="5875020"/>
              <a:ext cx="228600" cy="304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3088393" y="4707788"/>
              <a:ext cx="902286" cy="170703"/>
            </a:xfrm>
            <a:prstGeom prst="rect">
              <a:avLst/>
            </a:prstGeom>
          </p:spPr>
        </p:pic>
        <p:pic>
          <p:nvPicPr>
            <p:cNvPr id="12" name="Picture 11"/>
            <p:cNvPicPr>
              <a:picLocks noChangeAspect="1"/>
            </p:cNvPicPr>
            <p:nvPr/>
          </p:nvPicPr>
          <p:blipFill>
            <a:blip r:embed="rId4"/>
            <a:stretch>
              <a:fillRect/>
            </a:stretch>
          </p:blipFill>
          <p:spPr>
            <a:xfrm>
              <a:off x="3088393" y="4113578"/>
              <a:ext cx="902286" cy="170703"/>
            </a:xfrm>
            <a:prstGeom prst="rect">
              <a:avLst/>
            </a:prstGeom>
          </p:spPr>
        </p:pic>
      </p:grpSp>
      <p:sp>
        <p:nvSpPr>
          <p:cNvPr id="14" name="TextBox 13"/>
          <p:cNvSpPr txBox="1"/>
          <p:nvPr/>
        </p:nvSpPr>
        <p:spPr>
          <a:xfrm>
            <a:off x="4733068" y="6070226"/>
            <a:ext cx="1371600" cy="584775"/>
          </a:xfrm>
          <a:prstGeom prst="rect">
            <a:avLst/>
          </a:prstGeom>
          <a:noFill/>
        </p:spPr>
        <p:txBody>
          <a:bodyPr wrap="square" rtlCol="0">
            <a:spAutoFit/>
          </a:bodyPr>
          <a:lstStyle/>
          <a:p>
            <a:pPr algn="ctr"/>
            <a:r>
              <a:rPr lang="en-US" sz="3200" dirty="0"/>
              <a:t>20 psi</a:t>
            </a:r>
          </a:p>
        </p:txBody>
      </p:sp>
      <p:sp>
        <p:nvSpPr>
          <p:cNvPr id="15" name="Rectangle 14"/>
          <p:cNvSpPr/>
          <p:nvPr/>
        </p:nvSpPr>
        <p:spPr>
          <a:xfrm>
            <a:off x="1626474" y="5950209"/>
            <a:ext cx="955325" cy="584775"/>
          </a:xfrm>
          <a:prstGeom prst="rect">
            <a:avLst/>
          </a:prstGeom>
        </p:spPr>
        <p:txBody>
          <a:bodyPr wrap="none">
            <a:spAutoFit/>
          </a:bodyPr>
          <a:lstStyle/>
          <a:p>
            <a:pPr lvl="0" algn="ctr"/>
            <a:r>
              <a:rPr lang="en-US" sz="3200" dirty="0">
                <a:solidFill>
                  <a:srgbClr val="000000"/>
                </a:solidFill>
              </a:rPr>
              <a:t>1 psi</a:t>
            </a:r>
          </a:p>
        </p:txBody>
      </p:sp>
      <p:sp>
        <p:nvSpPr>
          <p:cNvPr id="17" name="Rectangle 16"/>
          <p:cNvSpPr/>
          <p:nvPr/>
        </p:nvSpPr>
        <p:spPr>
          <a:xfrm>
            <a:off x="8905188" y="3087821"/>
            <a:ext cx="304800" cy="292614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71788" y="2249620"/>
            <a:ext cx="1371600" cy="838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475730" y="6013968"/>
            <a:ext cx="1163717" cy="584775"/>
          </a:xfrm>
          <a:prstGeom prst="rect">
            <a:avLst/>
          </a:prstGeom>
        </p:spPr>
        <p:txBody>
          <a:bodyPr wrap="none">
            <a:spAutoFit/>
          </a:bodyPr>
          <a:lstStyle/>
          <a:p>
            <a:pPr lvl="0" algn="ctr"/>
            <a:r>
              <a:rPr lang="en-US" sz="3200" dirty="0">
                <a:solidFill>
                  <a:srgbClr val="000000"/>
                </a:solidFill>
              </a:rPr>
              <a:t>50 psi</a:t>
            </a:r>
          </a:p>
        </p:txBody>
      </p:sp>
      <p:cxnSp>
        <p:nvCxnSpPr>
          <p:cNvPr id="21" name="Straight Arrow Connector 20"/>
          <p:cNvCxnSpPr/>
          <p:nvPr/>
        </p:nvCxnSpPr>
        <p:spPr>
          <a:xfrm flipV="1">
            <a:off x="6248400" y="4030981"/>
            <a:ext cx="0" cy="196322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215424" y="4890934"/>
            <a:ext cx="1292598" cy="461665"/>
          </a:xfrm>
          <a:prstGeom prst="rect">
            <a:avLst/>
          </a:prstGeom>
          <a:noFill/>
        </p:spPr>
        <p:txBody>
          <a:bodyPr wrap="none" rtlCol="0">
            <a:spAutoFit/>
          </a:bodyPr>
          <a:lstStyle/>
          <a:p>
            <a:r>
              <a:rPr lang="en-US" sz="2400" dirty="0"/>
              <a:t>46.2 feet</a:t>
            </a:r>
          </a:p>
        </p:txBody>
      </p:sp>
      <p:cxnSp>
        <p:nvCxnSpPr>
          <p:cNvPr id="26" name="Straight Arrow Connector 25"/>
          <p:cNvCxnSpPr/>
          <p:nvPr/>
        </p:nvCxnSpPr>
        <p:spPr>
          <a:xfrm flipV="1">
            <a:off x="9971988" y="2249620"/>
            <a:ext cx="0" cy="37643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0042935" y="4070918"/>
            <a:ext cx="1448089" cy="461665"/>
          </a:xfrm>
          <a:prstGeom prst="rect">
            <a:avLst/>
          </a:prstGeom>
        </p:spPr>
        <p:txBody>
          <a:bodyPr wrap="none">
            <a:spAutoFit/>
          </a:bodyPr>
          <a:lstStyle/>
          <a:p>
            <a:pPr lvl="0"/>
            <a:r>
              <a:rPr lang="en-US" sz="2400" dirty="0">
                <a:solidFill>
                  <a:srgbClr val="000000"/>
                </a:solidFill>
              </a:rPr>
              <a:t>115.5 feet</a:t>
            </a:r>
          </a:p>
        </p:txBody>
      </p:sp>
      <p:sp>
        <p:nvSpPr>
          <p:cNvPr id="30" name="Rectangle 29"/>
          <p:cNvSpPr/>
          <p:nvPr/>
        </p:nvSpPr>
        <p:spPr>
          <a:xfrm>
            <a:off x="2372247" y="5608561"/>
            <a:ext cx="1292598" cy="461665"/>
          </a:xfrm>
          <a:prstGeom prst="rect">
            <a:avLst/>
          </a:prstGeom>
        </p:spPr>
        <p:txBody>
          <a:bodyPr wrap="none">
            <a:spAutoFit/>
          </a:bodyPr>
          <a:lstStyle/>
          <a:p>
            <a:pPr lvl="0"/>
            <a:r>
              <a:rPr lang="en-US" sz="2400" dirty="0">
                <a:solidFill>
                  <a:srgbClr val="000000"/>
                </a:solidFill>
              </a:rPr>
              <a:t>2.31 feet</a:t>
            </a:r>
          </a:p>
        </p:txBody>
      </p:sp>
      <p:sp>
        <p:nvSpPr>
          <p:cNvPr id="31" name="TextBox 30"/>
          <p:cNvSpPr txBox="1"/>
          <p:nvPr/>
        </p:nvSpPr>
        <p:spPr>
          <a:xfrm>
            <a:off x="867266" y="1232831"/>
            <a:ext cx="11001079" cy="646331"/>
          </a:xfrm>
          <a:prstGeom prst="rect">
            <a:avLst/>
          </a:prstGeom>
          <a:noFill/>
        </p:spPr>
        <p:txBody>
          <a:bodyPr wrap="square" rtlCol="0">
            <a:spAutoFit/>
          </a:bodyPr>
          <a:lstStyle/>
          <a:p>
            <a:r>
              <a:rPr lang="en-US" sz="3600" dirty="0"/>
              <a:t>How far will water rise for different pressures at the base?</a:t>
            </a:r>
          </a:p>
        </p:txBody>
      </p:sp>
      <p:sp>
        <p:nvSpPr>
          <p:cNvPr id="3" name="Slide Number Placeholder 2"/>
          <p:cNvSpPr>
            <a:spLocks noGrp="1"/>
          </p:cNvSpPr>
          <p:nvPr>
            <p:ph type="sldNum" sz="quarter" idx="12"/>
          </p:nvPr>
        </p:nvSpPr>
        <p:spPr/>
        <p:txBody>
          <a:bodyPr/>
          <a:lstStyle/>
          <a:p>
            <a:fld id="{0D6CC725-BD65-45B9-B919-4728CA1E4913}" type="slidenum">
              <a:rPr lang="en-US" smtClean="0"/>
              <a:t>23</a:t>
            </a:fld>
            <a:endParaRPr lang="en-US"/>
          </a:p>
        </p:txBody>
      </p:sp>
    </p:spTree>
    <p:extLst>
      <p:ext uri="{BB962C8B-B14F-4D97-AF65-F5344CB8AC3E}">
        <p14:creationId xmlns:p14="http://schemas.microsoft.com/office/powerpoint/2010/main" val="852794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Governing Principles</a:t>
            </a:r>
            <a:br>
              <a:rPr lang="en-US" b="1" dirty="0" smtClean="0"/>
            </a:br>
            <a:r>
              <a:rPr lang="en-US" sz="3600" dirty="0"/>
              <a:t>Basic Laws of Physics</a:t>
            </a:r>
          </a:p>
        </p:txBody>
      </p:sp>
      <p:sp>
        <p:nvSpPr>
          <p:cNvPr id="3" name="Content Placeholder 2"/>
          <p:cNvSpPr>
            <a:spLocks noGrp="1"/>
          </p:cNvSpPr>
          <p:nvPr>
            <p:ph idx="1"/>
          </p:nvPr>
        </p:nvSpPr>
        <p:spPr>
          <a:xfrm>
            <a:off x="1981200" y="1643640"/>
            <a:ext cx="8458200" cy="4525963"/>
          </a:xfrm>
        </p:spPr>
        <p:txBody>
          <a:bodyPr>
            <a:normAutofit/>
          </a:bodyPr>
          <a:lstStyle/>
          <a:p>
            <a:r>
              <a:rPr lang="en-US" sz="3200" dirty="0" smtClean="0"/>
              <a:t>Continuity (Mass </a:t>
            </a:r>
            <a:r>
              <a:rPr lang="en-US" sz="3200" dirty="0"/>
              <a:t>Balance</a:t>
            </a:r>
            <a:r>
              <a:rPr lang="en-US" sz="3200" dirty="0" smtClean="0"/>
              <a:t>)</a:t>
            </a:r>
          </a:p>
          <a:p>
            <a:r>
              <a:rPr lang="en-US" sz="3200" dirty="0" smtClean="0"/>
              <a:t>Energy conservation</a:t>
            </a:r>
            <a:endParaRPr lang="en-US" sz="3200" dirty="0"/>
          </a:p>
        </p:txBody>
      </p:sp>
      <p:grpSp>
        <p:nvGrpSpPr>
          <p:cNvPr id="5" name="Group 4"/>
          <p:cNvGrpSpPr/>
          <p:nvPr/>
        </p:nvGrpSpPr>
        <p:grpSpPr>
          <a:xfrm>
            <a:off x="2430951" y="2971801"/>
            <a:ext cx="7763727" cy="3752131"/>
            <a:chOff x="1155206" y="2274574"/>
            <a:chExt cx="7763727" cy="4067461"/>
          </a:xfrm>
        </p:grpSpPr>
        <p:sp>
          <p:nvSpPr>
            <p:cNvPr id="6" name="AutoShape 4"/>
            <p:cNvSpPr>
              <a:spLocks noChangeArrowheads="1"/>
            </p:cNvSpPr>
            <p:nvPr/>
          </p:nvSpPr>
          <p:spPr bwMode="auto">
            <a:xfrm>
              <a:off x="2188127" y="3324334"/>
              <a:ext cx="445058" cy="38692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t>1</a:t>
              </a:r>
            </a:p>
          </p:txBody>
        </p:sp>
        <p:sp>
          <p:nvSpPr>
            <p:cNvPr id="7" name="AutoShape 5"/>
            <p:cNvSpPr>
              <a:spLocks noChangeArrowheads="1"/>
            </p:cNvSpPr>
            <p:nvPr/>
          </p:nvSpPr>
          <p:spPr bwMode="auto">
            <a:xfrm>
              <a:off x="7352655" y="3320303"/>
              <a:ext cx="445058" cy="38692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t>2</a:t>
              </a:r>
            </a:p>
          </p:txBody>
        </p:sp>
        <p:sp>
          <p:nvSpPr>
            <p:cNvPr id="8" name="AutoShape 6"/>
            <p:cNvSpPr>
              <a:spLocks noChangeArrowheads="1"/>
            </p:cNvSpPr>
            <p:nvPr/>
          </p:nvSpPr>
          <p:spPr bwMode="auto">
            <a:xfrm>
              <a:off x="2188127" y="4999654"/>
              <a:ext cx="445058" cy="38692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t>4</a:t>
              </a:r>
            </a:p>
          </p:txBody>
        </p:sp>
        <p:sp>
          <p:nvSpPr>
            <p:cNvPr id="9" name="AutoShape 7"/>
            <p:cNvSpPr>
              <a:spLocks noChangeArrowheads="1"/>
            </p:cNvSpPr>
            <p:nvPr/>
          </p:nvSpPr>
          <p:spPr bwMode="auto">
            <a:xfrm>
              <a:off x="7352655" y="4999654"/>
              <a:ext cx="445058" cy="38692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t>3</a:t>
              </a:r>
            </a:p>
          </p:txBody>
        </p:sp>
        <p:sp>
          <p:nvSpPr>
            <p:cNvPr id="10" name="Line 8"/>
            <p:cNvSpPr>
              <a:spLocks noChangeShapeType="1"/>
            </p:cNvSpPr>
            <p:nvPr/>
          </p:nvSpPr>
          <p:spPr bwMode="auto">
            <a:xfrm>
              <a:off x="1715253" y="2808438"/>
              <a:ext cx="593411" cy="515897"/>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9"/>
            <p:cNvSpPr>
              <a:spLocks noChangeShapeType="1"/>
            </p:cNvSpPr>
            <p:nvPr/>
          </p:nvSpPr>
          <p:spPr bwMode="auto">
            <a:xfrm>
              <a:off x="7723537" y="5323433"/>
              <a:ext cx="593411" cy="515897"/>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0"/>
            <p:cNvSpPr>
              <a:spLocks noChangeShapeType="1"/>
            </p:cNvSpPr>
            <p:nvPr/>
          </p:nvSpPr>
          <p:spPr bwMode="auto">
            <a:xfrm flipH="1">
              <a:off x="1716799" y="5323433"/>
              <a:ext cx="516144" cy="448723"/>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1"/>
            <p:cNvSpPr>
              <a:spLocks noChangeShapeType="1"/>
            </p:cNvSpPr>
            <p:nvPr/>
          </p:nvSpPr>
          <p:spPr bwMode="auto">
            <a:xfrm flipV="1">
              <a:off x="7723537" y="2743950"/>
              <a:ext cx="667587" cy="580384"/>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2"/>
            <p:cNvSpPr>
              <a:spLocks noChangeShapeType="1"/>
            </p:cNvSpPr>
            <p:nvPr/>
          </p:nvSpPr>
          <p:spPr bwMode="auto">
            <a:xfrm flipV="1">
              <a:off x="2651728" y="3517794"/>
              <a:ext cx="4719470" cy="1"/>
            </a:xfrm>
            <a:prstGeom prst="line">
              <a:avLst/>
            </a:prstGeom>
            <a:noFill/>
            <a:ln w="381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13"/>
            <p:cNvSpPr>
              <a:spLocks noChangeShapeType="1"/>
            </p:cNvSpPr>
            <p:nvPr/>
          </p:nvSpPr>
          <p:spPr bwMode="auto">
            <a:xfrm>
              <a:off x="7575184" y="3711256"/>
              <a:ext cx="0" cy="1289741"/>
            </a:xfrm>
            <a:prstGeom prst="line">
              <a:avLst/>
            </a:prstGeom>
            <a:noFill/>
            <a:ln w="381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4"/>
            <p:cNvSpPr>
              <a:spLocks noChangeShapeType="1"/>
            </p:cNvSpPr>
            <p:nvPr/>
          </p:nvSpPr>
          <p:spPr bwMode="auto">
            <a:xfrm flipH="1" flipV="1">
              <a:off x="2633184" y="5206819"/>
              <a:ext cx="4719471" cy="33587"/>
            </a:xfrm>
            <a:prstGeom prst="line">
              <a:avLst/>
            </a:prstGeom>
            <a:noFill/>
            <a:ln w="381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15"/>
            <p:cNvSpPr>
              <a:spLocks noChangeShapeType="1"/>
            </p:cNvSpPr>
            <p:nvPr/>
          </p:nvSpPr>
          <p:spPr bwMode="auto">
            <a:xfrm>
              <a:off x="2382840" y="3711256"/>
              <a:ext cx="0" cy="1289741"/>
            </a:xfrm>
            <a:prstGeom prst="line">
              <a:avLst/>
            </a:prstGeom>
            <a:noFill/>
            <a:ln w="381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16"/>
            <p:cNvSpPr txBox="1">
              <a:spLocks noChangeArrowheads="1"/>
            </p:cNvSpPr>
            <p:nvPr/>
          </p:nvSpPr>
          <p:spPr bwMode="auto">
            <a:xfrm>
              <a:off x="1155206" y="2274574"/>
              <a:ext cx="669576" cy="567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dirty="0"/>
                <a:t>Q</a:t>
              </a:r>
              <a:r>
                <a:rPr lang="en-US" altLang="en-US" sz="2800" baseline="-25000" dirty="0"/>
                <a:t>1</a:t>
              </a:r>
            </a:p>
          </p:txBody>
        </p:sp>
        <p:sp>
          <p:nvSpPr>
            <p:cNvPr id="19" name="Text Box 18"/>
            <p:cNvSpPr txBox="1">
              <a:spLocks noChangeArrowheads="1"/>
            </p:cNvSpPr>
            <p:nvPr/>
          </p:nvSpPr>
          <p:spPr bwMode="auto">
            <a:xfrm>
              <a:off x="8306726" y="5774843"/>
              <a:ext cx="593411" cy="567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t>Q</a:t>
              </a:r>
              <a:r>
                <a:rPr lang="en-US" altLang="en-US" sz="2800" baseline="-25000" dirty="0"/>
                <a:t>3</a:t>
              </a:r>
            </a:p>
          </p:txBody>
        </p:sp>
        <p:sp>
          <p:nvSpPr>
            <p:cNvPr id="20" name="Text Box 19"/>
            <p:cNvSpPr txBox="1">
              <a:spLocks noChangeArrowheads="1"/>
            </p:cNvSpPr>
            <p:nvPr/>
          </p:nvSpPr>
          <p:spPr bwMode="auto">
            <a:xfrm>
              <a:off x="1349008" y="5741254"/>
              <a:ext cx="662951" cy="567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dirty="0"/>
                <a:t>Q</a:t>
              </a:r>
              <a:r>
                <a:rPr lang="en-US" altLang="en-US" sz="2800" baseline="-25000" dirty="0"/>
                <a:t>4</a:t>
              </a:r>
            </a:p>
          </p:txBody>
        </p:sp>
        <p:sp>
          <p:nvSpPr>
            <p:cNvPr id="21" name="Text Box 20"/>
            <p:cNvSpPr txBox="1">
              <a:spLocks noChangeArrowheads="1"/>
            </p:cNvSpPr>
            <p:nvPr/>
          </p:nvSpPr>
          <p:spPr bwMode="auto">
            <a:xfrm>
              <a:off x="4673344" y="2885571"/>
              <a:ext cx="846846" cy="567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dirty="0"/>
                <a:t>Q</a:t>
              </a:r>
              <a:r>
                <a:rPr lang="en-US" altLang="en-US" sz="2800" baseline="-25000" dirty="0"/>
                <a:t>12</a:t>
              </a:r>
            </a:p>
          </p:txBody>
        </p:sp>
        <p:sp>
          <p:nvSpPr>
            <p:cNvPr id="22" name="Text Box 21"/>
            <p:cNvSpPr txBox="1">
              <a:spLocks noChangeArrowheads="1"/>
            </p:cNvSpPr>
            <p:nvPr/>
          </p:nvSpPr>
          <p:spPr bwMode="auto">
            <a:xfrm>
              <a:off x="8040829" y="4162666"/>
              <a:ext cx="741763" cy="567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t>Q</a:t>
              </a:r>
              <a:r>
                <a:rPr lang="en-US" altLang="en-US" sz="2800" baseline="-25000" dirty="0"/>
                <a:t>23</a:t>
              </a:r>
            </a:p>
          </p:txBody>
        </p:sp>
        <p:sp>
          <p:nvSpPr>
            <p:cNvPr id="23" name="Text Box 22"/>
            <p:cNvSpPr txBox="1">
              <a:spLocks noChangeArrowheads="1"/>
            </p:cNvSpPr>
            <p:nvPr/>
          </p:nvSpPr>
          <p:spPr bwMode="auto">
            <a:xfrm>
              <a:off x="4651708" y="5452676"/>
              <a:ext cx="890116" cy="567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t>Q</a:t>
              </a:r>
              <a:r>
                <a:rPr lang="en-US" altLang="en-US" sz="2800" baseline="-25000" dirty="0"/>
                <a:t>34</a:t>
              </a:r>
            </a:p>
          </p:txBody>
        </p:sp>
        <p:sp>
          <p:nvSpPr>
            <p:cNvPr id="24" name="Text Box 23"/>
            <p:cNvSpPr txBox="1">
              <a:spLocks noChangeArrowheads="1"/>
            </p:cNvSpPr>
            <p:nvPr/>
          </p:nvSpPr>
          <p:spPr bwMode="auto">
            <a:xfrm>
              <a:off x="1180350" y="4015699"/>
              <a:ext cx="890116" cy="567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dirty="0"/>
                <a:t>Q</a:t>
              </a:r>
              <a:r>
                <a:rPr lang="en-US" altLang="en-US" sz="2800" baseline="-25000" dirty="0"/>
                <a:t>41</a:t>
              </a:r>
            </a:p>
          </p:txBody>
        </p:sp>
        <p:sp>
          <p:nvSpPr>
            <p:cNvPr id="25" name="Line 24"/>
            <p:cNvSpPr>
              <a:spLocks noChangeShapeType="1"/>
            </p:cNvSpPr>
            <p:nvPr/>
          </p:nvSpPr>
          <p:spPr bwMode="auto">
            <a:xfrm>
              <a:off x="4540443" y="3429000"/>
              <a:ext cx="1112645"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5"/>
            <p:cNvSpPr>
              <a:spLocks noChangeShapeType="1"/>
            </p:cNvSpPr>
            <p:nvPr/>
          </p:nvSpPr>
          <p:spPr bwMode="auto">
            <a:xfrm>
              <a:off x="8020242" y="4162666"/>
              <a:ext cx="0" cy="644871"/>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6"/>
            <p:cNvSpPr>
              <a:spLocks noChangeShapeType="1"/>
            </p:cNvSpPr>
            <p:nvPr/>
          </p:nvSpPr>
          <p:spPr bwMode="auto">
            <a:xfrm flipH="1">
              <a:off x="4533954" y="5452407"/>
              <a:ext cx="890116"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7"/>
            <p:cNvSpPr>
              <a:spLocks noChangeShapeType="1"/>
            </p:cNvSpPr>
            <p:nvPr/>
          </p:nvSpPr>
          <p:spPr bwMode="auto">
            <a:xfrm flipV="1">
              <a:off x="2011958" y="3904718"/>
              <a:ext cx="0" cy="644871"/>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28"/>
            <p:cNvSpPr/>
            <p:nvPr/>
          </p:nvSpPr>
          <p:spPr>
            <a:xfrm>
              <a:off x="8370386" y="2337866"/>
              <a:ext cx="548547" cy="567192"/>
            </a:xfrm>
            <a:prstGeom prst="rect">
              <a:avLst/>
            </a:prstGeom>
          </p:spPr>
          <p:txBody>
            <a:bodyPr wrap="none">
              <a:spAutoFit/>
            </a:bodyPr>
            <a:lstStyle/>
            <a:p>
              <a:pPr algn="ctr"/>
              <a:r>
                <a:rPr lang="en-US" altLang="en-US" sz="2800" dirty="0"/>
                <a:t>Q</a:t>
              </a:r>
              <a:r>
                <a:rPr lang="en-US" altLang="en-US" sz="2800" baseline="-25000" dirty="0"/>
                <a:t>2</a:t>
              </a:r>
            </a:p>
          </p:txBody>
        </p:sp>
      </p:grpSp>
      <p:sp>
        <p:nvSpPr>
          <p:cNvPr id="30" name="Slide Number Placeholder 29"/>
          <p:cNvSpPr>
            <a:spLocks noGrp="1"/>
          </p:cNvSpPr>
          <p:nvPr>
            <p:ph type="sldNum" sz="quarter" idx="12"/>
          </p:nvPr>
        </p:nvSpPr>
        <p:spPr/>
        <p:txBody>
          <a:bodyPr/>
          <a:lstStyle/>
          <a:p>
            <a:fld id="{0D6CC725-BD65-45B9-B919-4728CA1E4913}" type="slidenum">
              <a:rPr lang="en-US" smtClean="0"/>
              <a:t>24</a:t>
            </a:fld>
            <a:endParaRPr lang="en-US"/>
          </a:p>
        </p:txBody>
      </p:sp>
    </p:spTree>
    <p:extLst>
      <p:ext uri="{BB962C8B-B14F-4D97-AF65-F5344CB8AC3E}">
        <p14:creationId xmlns:p14="http://schemas.microsoft.com/office/powerpoint/2010/main" val="757254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370" y="349577"/>
            <a:ext cx="8616950" cy="1143000"/>
          </a:xfrm>
        </p:spPr>
        <p:txBody>
          <a:bodyPr>
            <a:normAutofit fontScale="90000"/>
          </a:bodyPr>
          <a:lstStyle/>
          <a:p>
            <a:r>
              <a:rPr lang="en-US" b="1" dirty="0" smtClean="0"/>
              <a:t>Continuity </a:t>
            </a:r>
            <a:r>
              <a:rPr lang="en-US" b="1" dirty="0"/>
              <a:t>Equation</a:t>
            </a:r>
            <a:br>
              <a:rPr lang="en-US" b="1" dirty="0"/>
            </a:br>
            <a:r>
              <a:rPr lang="en-US" dirty="0" smtClean="0"/>
              <a:t>(Mass Balance)</a:t>
            </a:r>
            <a:endParaRPr lang="en-US" dirty="0"/>
          </a:p>
        </p:txBody>
      </p:sp>
      <p:sp>
        <p:nvSpPr>
          <p:cNvPr id="11" name="Rectangle 11"/>
          <p:cNvSpPr>
            <a:spLocks noChangeArrowheads="1"/>
          </p:cNvSpPr>
          <p:nvPr/>
        </p:nvSpPr>
        <p:spPr bwMode="auto">
          <a:xfrm>
            <a:off x="5943600" y="3015299"/>
            <a:ext cx="450215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altLang="en-US" sz="3200" dirty="0"/>
              <a:t>Q</a:t>
            </a:r>
            <a:r>
              <a:rPr lang="en-US" altLang="en-US" sz="3200" baseline="-25000" dirty="0"/>
              <a:t>1</a:t>
            </a:r>
            <a:r>
              <a:rPr lang="en-US" altLang="en-US" sz="3200" dirty="0"/>
              <a:t> + Q</a:t>
            </a:r>
            <a:r>
              <a:rPr lang="en-US" altLang="en-US" sz="3200" baseline="-25000" dirty="0"/>
              <a:t>41</a:t>
            </a:r>
            <a:r>
              <a:rPr lang="en-US" altLang="en-US" sz="3200" dirty="0"/>
              <a:t> – Q</a:t>
            </a:r>
            <a:r>
              <a:rPr lang="en-US" altLang="en-US" sz="3200" baseline="-25000" dirty="0"/>
              <a:t>12</a:t>
            </a:r>
            <a:r>
              <a:rPr lang="en-US" altLang="en-US" sz="3200" dirty="0"/>
              <a:t> = 0</a:t>
            </a:r>
          </a:p>
        </p:txBody>
      </p:sp>
      <p:grpSp>
        <p:nvGrpSpPr>
          <p:cNvPr id="22" name="Group 21"/>
          <p:cNvGrpSpPr/>
          <p:nvPr/>
        </p:nvGrpSpPr>
        <p:grpSpPr>
          <a:xfrm>
            <a:off x="2474285" y="1981201"/>
            <a:ext cx="3631561" cy="3119012"/>
            <a:chOff x="865825" y="1683098"/>
            <a:chExt cx="3631561" cy="3119012"/>
          </a:xfrm>
        </p:grpSpPr>
        <p:sp>
          <p:nvSpPr>
            <p:cNvPr id="12" name="AutoShape 4"/>
            <p:cNvSpPr>
              <a:spLocks noChangeArrowheads="1"/>
            </p:cNvSpPr>
            <p:nvPr/>
          </p:nvSpPr>
          <p:spPr bwMode="auto">
            <a:xfrm>
              <a:off x="2005012" y="2782888"/>
              <a:ext cx="457200" cy="457200"/>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dirty="0"/>
                <a:t>1</a:t>
              </a:r>
            </a:p>
          </p:txBody>
        </p:sp>
        <p:sp>
          <p:nvSpPr>
            <p:cNvPr id="14" name="Line 8"/>
            <p:cNvSpPr>
              <a:spLocks noChangeShapeType="1"/>
            </p:cNvSpPr>
            <p:nvPr/>
          </p:nvSpPr>
          <p:spPr bwMode="auto">
            <a:xfrm>
              <a:off x="1466851" y="2240608"/>
              <a:ext cx="609600" cy="60960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16"/>
            <p:cNvSpPr txBox="1">
              <a:spLocks noChangeArrowheads="1"/>
            </p:cNvSpPr>
            <p:nvPr/>
          </p:nvSpPr>
          <p:spPr bwMode="auto">
            <a:xfrm>
              <a:off x="865825" y="1683098"/>
              <a:ext cx="604837"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Q</a:t>
              </a:r>
              <a:r>
                <a:rPr lang="en-US" altLang="en-US" sz="3200" baseline="-25000" dirty="0"/>
                <a:t>1</a:t>
              </a:r>
            </a:p>
          </p:txBody>
        </p:sp>
        <p:sp>
          <p:nvSpPr>
            <p:cNvPr id="17" name="Text Box 20"/>
            <p:cNvSpPr txBox="1">
              <a:spLocks noChangeArrowheads="1"/>
            </p:cNvSpPr>
            <p:nvPr/>
          </p:nvSpPr>
          <p:spPr bwMode="auto">
            <a:xfrm>
              <a:off x="3627437" y="2717196"/>
              <a:ext cx="869949"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dirty="0"/>
                <a:t>Q</a:t>
              </a:r>
              <a:r>
                <a:rPr lang="en-US" altLang="en-US" sz="3200" baseline="-25000" dirty="0"/>
                <a:t>12</a:t>
              </a:r>
            </a:p>
          </p:txBody>
        </p:sp>
        <p:sp>
          <p:nvSpPr>
            <p:cNvPr id="18" name="Text Box 23"/>
            <p:cNvSpPr txBox="1">
              <a:spLocks noChangeArrowheads="1"/>
            </p:cNvSpPr>
            <p:nvPr/>
          </p:nvSpPr>
          <p:spPr bwMode="auto">
            <a:xfrm>
              <a:off x="1905000" y="4217335"/>
              <a:ext cx="9144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Q</a:t>
              </a:r>
              <a:r>
                <a:rPr lang="en-US" altLang="en-US" sz="3200" baseline="-25000" dirty="0"/>
                <a:t>41</a:t>
              </a:r>
            </a:p>
          </p:txBody>
        </p:sp>
        <p:sp>
          <p:nvSpPr>
            <p:cNvPr id="19" name="Line 24"/>
            <p:cNvSpPr>
              <a:spLocks noChangeShapeType="1"/>
            </p:cNvSpPr>
            <p:nvPr/>
          </p:nvSpPr>
          <p:spPr bwMode="auto">
            <a:xfrm>
              <a:off x="2462212" y="3016886"/>
              <a:ext cx="11430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27"/>
            <p:cNvSpPr>
              <a:spLocks noChangeShapeType="1"/>
            </p:cNvSpPr>
            <p:nvPr/>
          </p:nvSpPr>
          <p:spPr bwMode="auto">
            <a:xfrm flipV="1">
              <a:off x="2209800" y="3240088"/>
              <a:ext cx="0" cy="950912"/>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4" name="Rectangle 23"/>
          <p:cNvSpPr/>
          <p:nvPr/>
        </p:nvSpPr>
        <p:spPr>
          <a:xfrm>
            <a:off x="6722959" y="3810000"/>
            <a:ext cx="2943434" cy="584775"/>
          </a:xfrm>
          <a:prstGeom prst="rect">
            <a:avLst/>
          </a:prstGeom>
        </p:spPr>
        <p:txBody>
          <a:bodyPr wrap="none">
            <a:spAutoFit/>
          </a:bodyPr>
          <a:lstStyle/>
          <a:p>
            <a:pPr lvl="0" algn="ctr">
              <a:spcBef>
                <a:spcPct val="20000"/>
              </a:spcBef>
            </a:pPr>
            <a:r>
              <a:rPr lang="en-US" altLang="en-US" sz="3200" dirty="0">
                <a:solidFill>
                  <a:srgbClr val="000000"/>
                </a:solidFill>
              </a:rPr>
              <a:t>or Q</a:t>
            </a:r>
            <a:r>
              <a:rPr lang="en-US" altLang="en-US" sz="3200" baseline="-25000" dirty="0">
                <a:solidFill>
                  <a:srgbClr val="000000"/>
                </a:solidFill>
              </a:rPr>
              <a:t>1</a:t>
            </a:r>
            <a:r>
              <a:rPr lang="en-US" altLang="en-US" sz="3200" dirty="0">
                <a:solidFill>
                  <a:srgbClr val="000000"/>
                </a:solidFill>
              </a:rPr>
              <a:t> + Q</a:t>
            </a:r>
            <a:r>
              <a:rPr lang="en-US" altLang="en-US" sz="3200" baseline="-25000" dirty="0">
                <a:solidFill>
                  <a:srgbClr val="000000"/>
                </a:solidFill>
              </a:rPr>
              <a:t>41</a:t>
            </a:r>
            <a:r>
              <a:rPr lang="en-US" altLang="en-US" sz="3200" dirty="0">
                <a:solidFill>
                  <a:srgbClr val="000000"/>
                </a:solidFill>
              </a:rPr>
              <a:t> = Q</a:t>
            </a:r>
            <a:r>
              <a:rPr lang="en-US" altLang="en-US" sz="3200" baseline="-25000" dirty="0">
                <a:solidFill>
                  <a:srgbClr val="000000"/>
                </a:solidFill>
              </a:rPr>
              <a:t>12</a:t>
            </a:r>
            <a:endParaRPr lang="en-US" altLang="en-US" sz="3200" dirty="0">
              <a:solidFill>
                <a:srgbClr val="000000"/>
              </a:solidFill>
            </a:endParaRPr>
          </a:p>
        </p:txBody>
      </p:sp>
      <p:sp>
        <p:nvSpPr>
          <p:cNvPr id="4" name="Slide Number Placeholder 3"/>
          <p:cNvSpPr>
            <a:spLocks noGrp="1"/>
          </p:cNvSpPr>
          <p:nvPr>
            <p:ph type="sldNum" sz="quarter" idx="12"/>
          </p:nvPr>
        </p:nvSpPr>
        <p:spPr/>
        <p:txBody>
          <a:bodyPr/>
          <a:lstStyle/>
          <a:p>
            <a:fld id="{0D6CC725-BD65-45B9-B919-4728CA1E4913}" type="slidenum">
              <a:rPr lang="en-US" smtClean="0"/>
              <a:t>25</a:t>
            </a:fld>
            <a:endParaRPr lang="en-US"/>
          </a:p>
        </p:txBody>
      </p:sp>
    </p:spTree>
    <p:extLst>
      <p:ext uri="{BB962C8B-B14F-4D97-AF65-F5344CB8AC3E}">
        <p14:creationId xmlns:p14="http://schemas.microsoft.com/office/powerpoint/2010/main" val="4229744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Energy Principle</a:t>
            </a:r>
            <a:endParaRPr lang="en-US" b="1" dirty="0"/>
          </a:p>
        </p:txBody>
      </p:sp>
      <p:sp>
        <p:nvSpPr>
          <p:cNvPr id="3" name="TextBox 2"/>
          <p:cNvSpPr txBox="1"/>
          <p:nvPr/>
        </p:nvSpPr>
        <p:spPr>
          <a:xfrm>
            <a:off x="923827" y="1417639"/>
            <a:ext cx="9775596" cy="1569660"/>
          </a:xfrm>
          <a:prstGeom prst="rect">
            <a:avLst/>
          </a:prstGeom>
          <a:noFill/>
        </p:spPr>
        <p:txBody>
          <a:bodyPr wrap="square" rtlCol="0">
            <a:spAutoFit/>
          </a:bodyPr>
          <a:lstStyle/>
          <a:p>
            <a:r>
              <a:rPr lang="en-US" sz="3200" dirty="0"/>
              <a:t>In hydraulic analysis, we refer to </a:t>
            </a:r>
            <a:r>
              <a:rPr lang="en-US" sz="3200" b="1" dirty="0">
                <a:solidFill>
                  <a:srgbClr val="FF0000"/>
                </a:solidFill>
              </a:rPr>
              <a:t>Head</a:t>
            </a:r>
            <a:r>
              <a:rPr lang="en-US" sz="3200" dirty="0"/>
              <a:t> as a measure of energy of water. Head is reported in units of length (feet in the U.S.).</a:t>
            </a:r>
          </a:p>
        </p:txBody>
      </p:sp>
      <p:sp>
        <p:nvSpPr>
          <p:cNvPr id="4" name="TextBox 3"/>
          <p:cNvSpPr txBox="1"/>
          <p:nvPr/>
        </p:nvSpPr>
        <p:spPr>
          <a:xfrm>
            <a:off x="1031843" y="3300060"/>
            <a:ext cx="7391400" cy="584775"/>
          </a:xfrm>
          <a:prstGeom prst="rect">
            <a:avLst/>
          </a:prstGeom>
          <a:noFill/>
        </p:spPr>
        <p:txBody>
          <a:bodyPr wrap="square" rtlCol="0">
            <a:spAutoFit/>
          </a:bodyPr>
          <a:lstStyle/>
          <a:p>
            <a:r>
              <a:rPr lang="en-US" sz="3200" dirty="0"/>
              <a:t>Energy can take three forms:</a:t>
            </a:r>
          </a:p>
        </p:txBody>
      </p:sp>
      <p:sp>
        <p:nvSpPr>
          <p:cNvPr id="5" name="TextBox 4"/>
          <p:cNvSpPr txBox="1"/>
          <p:nvPr/>
        </p:nvSpPr>
        <p:spPr>
          <a:xfrm>
            <a:off x="1765955" y="4039813"/>
            <a:ext cx="7086600"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t>Pressure head</a:t>
            </a:r>
          </a:p>
          <a:p>
            <a:pPr marL="285750" indent="-285750">
              <a:buFont typeface="Arial" panose="020B0604020202020204" pitchFamily="34" charset="0"/>
              <a:buChar char="•"/>
            </a:pPr>
            <a:r>
              <a:rPr lang="en-US" sz="3200" dirty="0"/>
              <a:t>Elevation head</a:t>
            </a:r>
          </a:p>
          <a:p>
            <a:pPr marL="285750" indent="-285750">
              <a:buFont typeface="Arial" panose="020B0604020202020204" pitchFamily="34" charset="0"/>
              <a:buChar char="•"/>
            </a:pPr>
            <a:r>
              <a:rPr lang="en-US" sz="3200" dirty="0"/>
              <a:t>Velocity head</a:t>
            </a:r>
          </a:p>
        </p:txBody>
      </p:sp>
      <p:sp>
        <p:nvSpPr>
          <p:cNvPr id="7" name="Slide Number Placeholder 6"/>
          <p:cNvSpPr>
            <a:spLocks noGrp="1"/>
          </p:cNvSpPr>
          <p:nvPr>
            <p:ph type="sldNum" sz="quarter" idx="12"/>
          </p:nvPr>
        </p:nvSpPr>
        <p:spPr/>
        <p:txBody>
          <a:bodyPr/>
          <a:lstStyle/>
          <a:p>
            <a:fld id="{0D6CC725-BD65-45B9-B919-4728CA1E4913}" type="slidenum">
              <a:rPr lang="en-US" smtClean="0"/>
              <a:t>26</a:t>
            </a:fld>
            <a:endParaRPr lang="en-US"/>
          </a:p>
        </p:txBody>
      </p:sp>
    </p:spTree>
    <p:extLst>
      <p:ext uri="{BB962C8B-B14F-4D97-AF65-F5344CB8AC3E}">
        <p14:creationId xmlns:p14="http://schemas.microsoft.com/office/powerpoint/2010/main" val="633534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b="1" dirty="0" smtClean="0"/>
              <a:t>Hydraulic Grade Line</a:t>
            </a:r>
            <a:endParaRPr lang="en-US" b="1" dirty="0"/>
          </a:p>
        </p:txBody>
      </p:sp>
      <p:sp>
        <p:nvSpPr>
          <p:cNvPr id="3" name="Rectangle 2"/>
          <p:cNvSpPr/>
          <p:nvPr/>
        </p:nvSpPr>
        <p:spPr>
          <a:xfrm>
            <a:off x="2074985" y="5327303"/>
            <a:ext cx="8382000" cy="1323439"/>
          </a:xfrm>
          <a:prstGeom prst="rect">
            <a:avLst/>
          </a:prstGeom>
        </p:spPr>
        <p:txBody>
          <a:bodyPr wrap="square">
            <a:spAutoFit/>
          </a:bodyPr>
          <a:lstStyle/>
          <a:p>
            <a:pPr lvl="0"/>
            <a:r>
              <a:rPr lang="en-US" sz="2800" dirty="0">
                <a:solidFill>
                  <a:srgbClr val="000000"/>
                </a:solidFill>
              </a:rPr>
              <a:t>Static head = Pressure head + Elevation head</a:t>
            </a:r>
          </a:p>
          <a:p>
            <a:pPr lvl="0"/>
            <a:r>
              <a:rPr lang="en-US" sz="2400" i="1" dirty="0">
                <a:solidFill>
                  <a:srgbClr val="000000"/>
                </a:solidFill>
              </a:rPr>
              <a:t>        Hydraulic grade line (HGL) connects static head points </a:t>
            </a:r>
          </a:p>
          <a:p>
            <a:pPr lvl="0"/>
            <a:r>
              <a:rPr lang="en-US" sz="2800" dirty="0">
                <a:solidFill>
                  <a:srgbClr val="000000"/>
                </a:solidFill>
              </a:rPr>
              <a:t>Total head = Static head + velocity head</a:t>
            </a:r>
          </a:p>
        </p:txBody>
      </p:sp>
      <p:sp>
        <p:nvSpPr>
          <p:cNvPr id="7" name="Rectangle 6"/>
          <p:cNvSpPr/>
          <p:nvPr/>
        </p:nvSpPr>
        <p:spPr>
          <a:xfrm>
            <a:off x="2971800" y="1981200"/>
            <a:ext cx="1143000" cy="2209800"/>
          </a:xfrm>
          <a:prstGeom prst="rect">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71800" y="1524000"/>
            <a:ext cx="11430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114800" y="1981200"/>
            <a:ext cx="4953000" cy="8382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114800" y="4038600"/>
            <a:ext cx="5029200" cy="152400"/>
          </a:xfrm>
          <a:prstGeom prst="rect">
            <a:avLst/>
          </a:prstGeom>
          <a:solidFill>
            <a:srgbClr val="00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flipV="1">
            <a:off x="3426069" y="1828800"/>
            <a:ext cx="304800" cy="152400"/>
          </a:xfrm>
          <a:prstGeom prst="triangle">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074985" y="4953000"/>
            <a:ext cx="8001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67401" y="2873343"/>
            <a:ext cx="2626681" cy="369332"/>
          </a:xfrm>
          <a:prstGeom prst="rect">
            <a:avLst/>
          </a:prstGeom>
          <a:noFill/>
        </p:spPr>
        <p:txBody>
          <a:bodyPr wrap="none" rtlCol="0">
            <a:spAutoFit/>
          </a:bodyPr>
          <a:lstStyle/>
          <a:p>
            <a:r>
              <a:rPr lang="en-US" dirty="0"/>
              <a:t>Hydraulic grade line (HGL)</a:t>
            </a:r>
          </a:p>
        </p:txBody>
      </p:sp>
      <p:cxnSp>
        <p:nvCxnSpPr>
          <p:cNvPr id="20" name="Straight Arrow Connector 19"/>
          <p:cNvCxnSpPr/>
          <p:nvPr/>
        </p:nvCxnSpPr>
        <p:spPr>
          <a:xfrm flipH="1" flipV="1">
            <a:off x="5867400" y="2337669"/>
            <a:ext cx="533400" cy="535674"/>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71800" y="4191000"/>
            <a:ext cx="0" cy="762000"/>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410200" y="2209800"/>
            <a:ext cx="0" cy="1828800"/>
          </a:xfrm>
          <a:prstGeom prst="straightConnector1">
            <a:avLst/>
          </a:prstGeom>
          <a:ln w="285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54215" y="4387334"/>
            <a:ext cx="1910844" cy="369332"/>
          </a:xfrm>
          <a:prstGeom prst="rect">
            <a:avLst/>
          </a:prstGeom>
          <a:noFill/>
        </p:spPr>
        <p:txBody>
          <a:bodyPr wrap="none" rtlCol="0">
            <a:spAutoFit/>
          </a:bodyPr>
          <a:lstStyle/>
          <a:p>
            <a:r>
              <a:rPr lang="en-US" dirty="0"/>
              <a:t>Elevation head (</a:t>
            </a:r>
            <a:r>
              <a:rPr lang="en-US" dirty="0" err="1"/>
              <a:t>ft</a:t>
            </a:r>
            <a:r>
              <a:rPr lang="en-US" dirty="0"/>
              <a:t>)</a:t>
            </a:r>
          </a:p>
        </p:txBody>
      </p:sp>
      <p:sp>
        <p:nvSpPr>
          <p:cNvPr id="26" name="TextBox 25"/>
          <p:cNvSpPr txBox="1"/>
          <p:nvPr/>
        </p:nvSpPr>
        <p:spPr>
          <a:xfrm>
            <a:off x="5379166" y="3331784"/>
            <a:ext cx="3115789" cy="369332"/>
          </a:xfrm>
          <a:prstGeom prst="rect">
            <a:avLst/>
          </a:prstGeom>
          <a:noFill/>
        </p:spPr>
        <p:txBody>
          <a:bodyPr wrap="none" rtlCol="0">
            <a:spAutoFit/>
          </a:bodyPr>
          <a:lstStyle/>
          <a:p>
            <a:r>
              <a:rPr lang="en-US" dirty="0"/>
              <a:t>Pressure head (</a:t>
            </a:r>
            <a:r>
              <a:rPr lang="en-US" dirty="0" err="1"/>
              <a:t>ft</a:t>
            </a:r>
            <a:r>
              <a:rPr lang="en-US" dirty="0"/>
              <a:t>) = 2.31 p (psi)</a:t>
            </a:r>
          </a:p>
        </p:txBody>
      </p:sp>
      <p:cxnSp>
        <p:nvCxnSpPr>
          <p:cNvPr id="30" name="Straight Connector 29"/>
          <p:cNvCxnSpPr/>
          <p:nvPr/>
        </p:nvCxnSpPr>
        <p:spPr>
          <a:xfrm>
            <a:off x="4114800" y="1981200"/>
            <a:ext cx="4953000" cy="0"/>
          </a:xfrm>
          <a:prstGeom prst="line">
            <a:avLst/>
          </a:prstGeom>
          <a:ln w="28575">
            <a:solidFill>
              <a:srgbClr val="0066FF"/>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848600" y="1981200"/>
            <a:ext cx="0" cy="609600"/>
          </a:xfrm>
          <a:prstGeom prst="straightConnector1">
            <a:avLst/>
          </a:prstGeom>
          <a:ln w="127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857213" y="2117364"/>
            <a:ext cx="1083951" cy="369332"/>
          </a:xfrm>
          <a:prstGeom prst="rect">
            <a:avLst/>
          </a:prstGeom>
          <a:noFill/>
        </p:spPr>
        <p:txBody>
          <a:bodyPr wrap="none" rtlCol="0">
            <a:spAutoFit/>
          </a:bodyPr>
          <a:lstStyle/>
          <a:p>
            <a:r>
              <a:rPr lang="en-US" dirty="0"/>
              <a:t>Head loss</a:t>
            </a:r>
          </a:p>
        </p:txBody>
      </p:sp>
      <p:sp>
        <p:nvSpPr>
          <p:cNvPr id="5" name="Slide Number Placeholder 4"/>
          <p:cNvSpPr>
            <a:spLocks noGrp="1"/>
          </p:cNvSpPr>
          <p:nvPr>
            <p:ph type="sldNum" sz="quarter" idx="12"/>
          </p:nvPr>
        </p:nvSpPr>
        <p:spPr/>
        <p:txBody>
          <a:bodyPr/>
          <a:lstStyle/>
          <a:p>
            <a:fld id="{0D6CC725-BD65-45B9-B919-4728CA1E4913}" type="slidenum">
              <a:rPr lang="en-US" smtClean="0"/>
              <a:t>27</a:t>
            </a:fld>
            <a:endParaRPr lang="en-US"/>
          </a:p>
        </p:txBody>
      </p:sp>
    </p:spTree>
    <p:extLst>
      <p:ext uri="{BB962C8B-B14F-4D97-AF65-F5344CB8AC3E}">
        <p14:creationId xmlns:p14="http://schemas.microsoft.com/office/powerpoint/2010/main" val="3735308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Headloss</a:t>
            </a:r>
            <a:r>
              <a:rPr lang="en-US" b="1" dirty="0" smtClean="0"/>
              <a:t> Equations</a:t>
            </a:r>
            <a:endParaRPr lang="en-US" b="1" dirty="0"/>
          </a:p>
        </p:txBody>
      </p:sp>
      <p:sp>
        <p:nvSpPr>
          <p:cNvPr id="3" name="Content Placeholder 2"/>
          <p:cNvSpPr>
            <a:spLocks noGrp="1"/>
          </p:cNvSpPr>
          <p:nvPr>
            <p:ph idx="1"/>
          </p:nvPr>
        </p:nvSpPr>
        <p:spPr/>
        <p:txBody>
          <a:bodyPr>
            <a:normAutofit/>
          </a:bodyPr>
          <a:lstStyle/>
          <a:p>
            <a:r>
              <a:rPr lang="en-US" sz="3200" b="1" i="1" dirty="0" smtClean="0"/>
              <a:t>Empirical</a:t>
            </a:r>
            <a:r>
              <a:rPr lang="en-US" sz="3200" dirty="0" smtClean="0"/>
              <a:t> equations describing </a:t>
            </a:r>
            <a:r>
              <a:rPr lang="en-US" sz="3200" dirty="0" err="1" smtClean="0"/>
              <a:t>headloss</a:t>
            </a:r>
            <a:r>
              <a:rPr lang="en-US" sz="3200" dirty="0" smtClean="0"/>
              <a:t> in a pipe or other means of conveyance.</a:t>
            </a:r>
          </a:p>
          <a:p>
            <a:r>
              <a:rPr lang="en-US" sz="3200" dirty="0" smtClean="0"/>
              <a:t>Common methods for pipe </a:t>
            </a:r>
            <a:r>
              <a:rPr lang="en-US" sz="3200" dirty="0" err="1" smtClean="0"/>
              <a:t>headloss</a:t>
            </a:r>
            <a:endParaRPr lang="en-US" sz="3200" dirty="0" smtClean="0"/>
          </a:p>
          <a:p>
            <a:pPr lvl="1"/>
            <a:r>
              <a:rPr lang="en-US" sz="2800" dirty="0" smtClean="0"/>
              <a:t>Hazen Williams: Primarily used in U.S.</a:t>
            </a:r>
          </a:p>
          <a:p>
            <a:pPr lvl="1"/>
            <a:r>
              <a:rPr lang="en-US" sz="2800" dirty="0" smtClean="0"/>
              <a:t>Darcy Weisbach: Rest of the world.</a:t>
            </a:r>
          </a:p>
          <a:p>
            <a:pPr lvl="2"/>
            <a:r>
              <a:rPr lang="en-US" sz="2800" dirty="0" smtClean="0"/>
              <a:t>modified </a:t>
            </a:r>
            <a:r>
              <a:rPr lang="en-US" sz="2800" dirty="0"/>
              <a:t>by Colebrook White and </a:t>
            </a:r>
            <a:r>
              <a:rPr lang="en-US" sz="2800" dirty="0" err="1"/>
              <a:t>Swamee</a:t>
            </a:r>
            <a:r>
              <a:rPr lang="en-US" sz="2800" dirty="0"/>
              <a:t> </a:t>
            </a:r>
            <a:r>
              <a:rPr lang="en-US" sz="2800" dirty="0" smtClean="0"/>
              <a:t>Jain</a:t>
            </a:r>
          </a:p>
          <a:p>
            <a:pPr lvl="1"/>
            <a:r>
              <a:rPr lang="en-US" sz="2800" dirty="0" smtClean="0"/>
              <a:t>Minor </a:t>
            </a:r>
            <a:r>
              <a:rPr lang="en-US" sz="2800" dirty="0" err="1" smtClean="0"/>
              <a:t>headloss</a:t>
            </a:r>
            <a:r>
              <a:rPr lang="en-US" sz="2800" dirty="0" smtClean="0"/>
              <a:t> equations for fittings in pipes (e.g., bends, gates valves, etc.)</a:t>
            </a:r>
          </a:p>
          <a:p>
            <a:r>
              <a:rPr lang="en-US" sz="3200" dirty="0" err="1" smtClean="0"/>
              <a:t>Headlosses</a:t>
            </a:r>
            <a:r>
              <a:rPr lang="en-US" sz="3200" dirty="0" smtClean="0"/>
              <a:t> associated with valves and pumps.</a:t>
            </a:r>
            <a:endParaRPr lang="en-US" sz="3200" dirty="0"/>
          </a:p>
        </p:txBody>
      </p:sp>
      <p:sp>
        <p:nvSpPr>
          <p:cNvPr id="5" name="Slide Number Placeholder 4"/>
          <p:cNvSpPr>
            <a:spLocks noGrp="1"/>
          </p:cNvSpPr>
          <p:nvPr>
            <p:ph type="sldNum" sz="quarter" idx="12"/>
          </p:nvPr>
        </p:nvSpPr>
        <p:spPr/>
        <p:txBody>
          <a:bodyPr/>
          <a:lstStyle/>
          <a:p>
            <a:fld id="{0D6CC725-BD65-45B9-B919-4728CA1E4913}" type="slidenum">
              <a:rPr lang="en-US" smtClean="0"/>
              <a:t>28</a:t>
            </a:fld>
            <a:endParaRPr lang="en-US"/>
          </a:p>
        </p:txBody>
      </p:sp>
    </p:spTree>
    <p:extLst>
      <p:ext uri="{BB962C8B-B14F-4D97-AF65-F5344CB8AC3E}">
        <p14:creationId xmlns:p14="http://schemas.microsoft.com/office/powerpoint/2010/main" val="2084320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Hazen Williams Equation</a:t>
            </a:r>
            <a:endParaRPr lang="en-US" b="1" dirty="0"/>
          </a:p>
        </p:txBody>
      </p:sp>
      <p:graphicFrame>
        <p:nvGraphicFramePr>
          <p:cNvPr id="4" name="Object 7"/>
          <p:cNvGraphicFramePr>
            <a:graphicFrameLocks noChangeAspect="1"/>
          </p:cNvGraphicFramePr>
          <p:nvPr>
            <p:extLst>
              <p:ext uri="{D42A27DB-BD31-4B8C-83A1-F6EECF244321}">
                <p14:modId xmlns:p14="http://schemas.microsoft.com/office/powerpoint/2010/main" val="1596457881"/>
              </p:ext>
            </p:extLst>
          </p:nvPr>
        </p:nvGraphicFramePr>
        <p:xfrm>
          <a:off x="3260725" y="2455413"/>
          <a:ext cx="6127750" cy="699699"/>
        </p:xfrm>
        <a:graphic>
          <a:graphicData uri="http://schemas.openxmlformats.org/presentationml/2006/ole">
            <mc:AlternateContent xmlns:mc="http://schemas.openxmlformats.org/markup-compatibility/2006">
              <mc:Choice xmlns:v="urn:schemas-microsoft-com:vml" Requires="v">
                <p:oleObj spid="_x0000_s1100" name="Equation" r:id="rId4" imgW="1193760" imgH="203040" progId="Equation.3">
                  <p:embed/>
                </p:oleObj>
              </mc:Choice>
              <mc:Fallback>
                <p:oleObj name="Equation" r:id="rId4" imgW="1193760" imgH="203040" progId="Equation.3">
                  <p:embed/>
                  <p:pic>
                    <p:nvPicPr>
                      <p:cNvPr id="0" name=""/>
                      <p:cNvPicPr>
                        <a:picLocks noChangeAspect="1" noChangeArrowheads="1"/>
                      </p:cNvPicPr>
                      <p:nvPr/>
                    </p:nvPicPr>
                    <p:blipFill>
                      <a:blip r:embed="rId5"/>
                      <a:srcRect/>
                      <a:stretch>
                        <a:fillRect/>
                      </a:stretch>
                    </p:blipFill>
                    <p:spPr bwMode="auto">
                      <a:xfrm>
                        <a:off x="3260725" y="2455413"/>
                        <a:ext cx="6127750" cy="699699"/>
                      </a:xfrm>
                      <a:prstGeom prst="rect">
                        <a:avLst/>
                      </a:prstGeom>
                      <a:noFill/>
                      <a:extLst/>
                    </p:spPr>
                  </p:pic>
                </p:oleObj>
              </mc:Fallback>
            </mc:AlternateContent>
          </a:graphicData>
        </a:graphic>
      </p:graphicFrame>
      <p:graphicFrame>
        <p:nvGraphicFramePr>
          <p:cNvPr id="28" name="Object 7"/>
          <p:cNvGraphicFramePr>
            <a:graphicFrameLocks noChangeAspect="1"/>
          </p:cNvGraphicFramePr>
          <p:nvPr>
            <p:extLst>
              <p:ext uri="{D42A27DB-BD31-4B8C-83A1-F6EECF244321}">
                <p14:modId xmlns:p14="http://schemas.microsoft.com/office/powerpoint/2010/main" val="984574338"/>
              </p:ext>
            </p:extLst>
          </p:nvPr>
        </p:nvGraphicFramePr>
        <p:xfrm>
          <a:off x="3733801" y="1306662"/>
          <a:ext cx="4392613" cy="1498600"/>
        </p:xfrm>
        <a:graphic>
          <a:graphicData uri="http://schemas.openxmlformats.org/presentationml/2006/ole">
            <mc:AlternateContent xmlns:mc="http://schemas.openxmlformats.org/markup-compatibility/2006">
              <mc:Choice xmlns:v="urn:schemas-microsoft-com:vml" Requires="v">
                <p:oleObj spid="_x0000_s1101" name="Equation" r:id="rId6" imgW="774360" imgH="393480" progId="Equation.3">
                  <p:embed/>
                </p:oleObj>
              </mc:Choice>
              <mc:Fallback>
                <p:oleObj name="Equation" r:id="rId6" imgW="774360" imgH="393480" progId="Equation.3">
                  <p:embed/>
                  <p:pic>
                    <p:nvPicPr>
                      <p:cNvPr id="0" name=""/>
                      <p:cNvPicPr>
                        <a:picLocks noChangeAspect="1" noChangeArrowheads="1"/>
                      </p:cNvPicPr>
                      <p:nvPr/>
                    </p:nvPicPr>
                    <p:blipFill>
                      <a:blip r:embed="rId7"/>
                      <a:srcRect/>
                      <a:stretch>
                        <a:fillRect/>
                      </a:stretch>
                    </p:blipFill>
                    <p:spPr bwMode="auto">
                      <a:xfrm>
                        <a:off x="3733801" y="1306662"/>
                        <a:ext cx="4392613" cy="1498600"/>
                      </a:xfrm>
                      <a:prstGeom prst="rect">
                        <a:avLst/>
                      </a:prstGeom>
                      <a:noFill/>
                      <a:extLst/>
                    </p:spPr>
                  </p:pic>
                </p:oleObj>
              </mc:Fallback>
            </mc:AlternateContent>
          </a:graphicData>
        </a:graphic>
      </p:graphicFrame>
      <p:sp>
        <p:nvSpPr>
          <p:cNvPr id="3" name="TextBox 2"/>
          <p:cNvSpPr txBox="1"/>
          <p:nvPr/>
        </p:nvSpPr>
        <p:spPr>
          <a:xfrm>
            <a:off x="2286000" y="3352801"/>
            <a:ext cx="8077200" cy="2554545"/>
          </a:xfrm>
          <a:prstGeom prst="rect">
            <a:avLst/>
          </a:prstGeom>
          <a:noFill/>
        </p:spPr>
        <p:txBody>
          <a:bodyPr wrap="square" rtlCol="0">
            <a:spAutoFit/>
          </a:bodyPr>
          <a:lstStyle/>
          <a:p>
            <a:r>
              <a:rPr lang="en-US" sz="2000" dirty="0"/>
              <a:t>V = mean velocity (</a:t>
            </a:r>
            <a:r>
              <a:rPr lang="en-US" sz="2000" dirty="0" err="1"/>
              <a:t>ft</a:t>
            </a:r>
            <a:r>
              <a:rPr lang="en-US" sz="2000" dirty="0"/>
              <a:t>/sec)</a:t>
            </a:r>
          </a:p>
          <a:p>
            <a:r>
              <a:rPr lang="en-US" sz="2000" dirty="0"/>
              <a:t>C = Hazen Williams coefficient (decreases with increasing roughness)</a:t>
            </a:r>
          </a:p>
          <a:p>
            <a:r>
              <a:rPr lang="en-US" sz="2000" dirty="0"/>
              <a:t>r = hydraulic radius (feet) [area/wetted perimeter]</a:t>
            </a:r>
          </a:p>
          <a:p>
            <a:r>
              <a:rPr lang="en-US" sz="2000" dirty="0"/>
              <a:t>S = slope of energy line </a:t>
            </a:r>
          </a:p>
          <a:p>
            <a:r>
              <a:rPr lang="en-US" sz="2000" dirty="0" err="1"/>
              <a:t>h</a:t>
            </a:r>
            <a:r>
              <a:rPr lang="en-US" sz="2000" baseline="-25000" dirty="0" err="1"/>
              <a:t>f</a:t>
            </a:r>
            <a:r>
              <a:rPr lang="en-US" sz="2000" dirty="0"/>
              <a:t>= head loss (</a:t>
            </a:r>
            <a:r>
              <a:rPr lang="en-US" sz="2000" dirty="0" err="1"/>
              <a:t>ft</a:t>
            </a:r>
            <a:r>
              <a:rPr lang="en-US" sz="2000" dirty="0"/>
              <a:t>)</a:t>
            </a:r>
          </a:p>
          <a:p>
            <a:r>
              <a:rPr lang="en-US" sz="2000" dirty="0"/>
              <a:t>Q = discharge (CFS)</a:t>
            </a:r>
          </a:p>
          <a:p>
            <a:r>
              <a:rPr lang="en-US" sz="2000" dirty="0"/>
              <a:t>L = length of pipe (</a:t>
            </a:r>
            <a:r>
              <a:rPr lang="en-US" sz="2000" dirty="0" err="1"/>
              <a:t>ft</a:t>
            </a:r>
            <a:r>
              <a:rPr lang="en-US" sz="2000" dirty="0"/>
              <a:t>)</a:t>
            </a:r>
          </a:p>
          <a:p>
            <a:r>
              <a:rPr lang="en-US" sz="2000" dirty="0"/>
              <a:t>D = inside diameter of pipe (in)</a:t>
            </a:r>
          </a:p>
        </p:txBody>
      </p:sp>
      <p:sp>
        <p:nvSpPr>
          <p:cNvPr id="5" name="TextBox 4"/>
          <p:cNvSpPr txBox="1"/>
          <p:nvPr/>
        </p:nvSpPr>
        <p:spPr>
          <a:xfrm>
            <a:off x="2286851" y="6105035"/>
            <a:ext cx="7101624" cy="461665"/>
          </a:xfrm>
          <a:prstGeom prst="rect">
            <a:avLst/>
          </a:prstGeom>
          <a:noFill/>
        </p:spPr>
        <p:txBody>
          <a:bodyPr wrap="none" rtlCol="0">
            <a:spAutoFit/>
          </a:bodyPr>
          <a:lstStyle/>
          <a:p>
            <a:r>
              <a:rPr lang="en-US" sz="2400" b="1" i="1" dirty="0"/>
              <a:t>Equation of same form available for metric calculation</a:t>
            </a:r>
          </a:p>
        </p:txBody>
      </p:sp>
      <p:sp>
        <p:nvSpPr>
          <p:cNvPr id="7" name="Slide Number Placeholder 6"/>
          <p:cNvSpPr>
            <a:spLocks noGrp="1"/>
          </p:cNvSpPr>
          <p:nvPr>
            <p:ph type="sldNum" sz="quarter" idx="12"/>
          </p:nvPr>
        </p:nvSpPr>
        <p:spPr/>
        <p:txBody>
          <a:bodyPr/>
          <a:lstStyle/>
          <a:p>
            <a:fld id="{0D6CC725-BD65-45B9-B919-4728CA1E4913}" type="slidenum">
              <a:rPr lang="en-US" smtClean="0"/>
              <a:t>29</a:t>
            </a:fld>
            <a:endParaRPr lang="en-US"/>
          </a:p>
        </p:txBody>
      </p:sp>
    </p:spTree>
    <p:extLst>
      <p:ext uri="{BB962C8B-B14F-4D97-AF65-F5344CB8AC3E}">
        <p14:creationId xmlns:p14="http://schemas.microsoft.com/office/powerpoint/2010/main" val="33007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b="1" dirty="0"/>
              <a:t>What is a Water Distribution System?</a:t>
            </a:r>
          </a:p>
        </p:txBody>
      </p:sp>
      <p:sp>
        <p:nvSpPr>
          <p:cNvPr id="7171" name="Rectangle 3"/>
          <p:cNvSpPr>
            <a:spLocks noGrp="1" noChangeArrowheads="1"/>
          </p:cNvSpPr>
          <p:nvPr>
            <p:ph type="body" idx="1"/>
          </p:nvPr>
        </p:nvSpPr>
        <p:spPr>
          <a:xfrm>
            <a:off x="998706" y="1874044"/>
            <a:ext cx="10194587" cy="2286000"/>
          </a:xfrm>
        </p:spPr>
        <p:txBody>
          <a:bodyPr>
            <a:normAutofit/>
          </a:bodyPr>
          <a:lstStyle/>
          <a:p>
            <a:pPr marL="0" indent="0">
              <a:buNone/>
            </a:pPr>
            <a:r>
              <a:rPr lang="en-US" altLang="en-US" sz="3200" dirty="0" smtClean="0"/>
              <a:t>A collection of pipes, tanks, pumps, valves control systems and other appurtenances that together are used to move water from a water source or treatment plant to individual water users</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19600"/>
            <a:ext cx="105410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AutoShape 6" descr="Z"/>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7174" name="AutoShape 8" descr="Z"/>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75" name="Picture 10" descr="wwtp%20pump%20s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495801"/>
            <a:ext cx="21336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2" descr="ANd9GcSX_Fm2c_tm_DnRfG8TxPaO-VC3ue-9d-BN3BgB5-LhtcY06rMJjPpJdj-v&amp;usqp=C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5257801"/>
            <a:ext cx="13716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AutoShape 14" descr="Z"/>
          <p:cNvSpPr>
            <a:spLocks noChangeAspect="1" noChangeArrowheads="1"/>
          </p:cNvSpPr>
          <p:nvPr/>
        </p:nvSpPr>
        <p:spPr bwMode="auto">
          <a:xfrm>
            <a:off x="4710114" y="1295400"/>
            <a:ext cx="27717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78" name="Picture 16" descr="hydra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1" y="5257800"/>
            <a:ext cx="7921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8" descr="File:Dura-Blue PVC Pipe for Underground Water Main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4038600"/>
            <a:ext cx="32004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0D6CC725-BD65-45B9-B919-4728CA1E4913}" type="slidenum">
              <a:rPr lang="en-US" smtClean="0"/>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Typical Roughness Coefficients</a:t>
            </a:r>
            <a:endParaRPr lang="en-US" b="1" dirty="0"/>
          </a:p>
        </p:txBody>
      </p:sp>
      <p:grpSp>
        <p:nvGrpSpPr>
          <p:cNvPr id="8" name="Group 7"/>
          <p:cNvGrpSpPr/>
          <p:nvPr/>
        </p:nvGrpSpPr>
        <p:grpSpPr>
          <a:xfrm>
            <a:off x="2514600" y="1676400"/>
            <a:ext cx="6019800" cy="3048000"/>
            <a:chOff x="990600" y="1676400"/>
            <a:chExt cx="6019800" cy="3048000"/>
          </a:xfrm>
        </p:grpSpPr>
        <p:pic>
          <p:nvPicPr>
            <p:cNvPr id="3" name="Picture 2"/>
            <p:cNvPicPr>
              <a:picLocks noChangeAspect="1"/>
            </p:cNvPicPr>
            <p:nvPr/>
          </p:nvPicPr>
          <p:blipFill>
            <a:blip r:embed="rId3"/>
            <a:stretch>
              <a:fillRect/>
            </a:stretch>
          </p:blipFill>
          <p:spPr>
            <a:xfrm>
              <a:off x="990600" y="1676400"/>
              <a:ext cx="6006826" cy="3024092"/>
            </a:xfrm>
            <a:prstGeom prst="rect">
              <a:avLst/>
            </a:prstGeom>
          </p:spPr>
        </p:pic>
        <p:sp>
          <p:nvSpPr>
            <p:cNvPr id="4" name="Rectangle 3"/>
            <p:cNvSpPr/>
            <p:nvPr/>
          </p:nvSpPr>
          <p:spPr>
            <a:xfrm>
              <a:off x="990600" y="1676400"/>
              <a:ext cx="6019800" cy="3048000"/>
            </a:xfrm>
            <a:prstGeom prst="rect">
              <a:avLst/>
            </a:prstGeom>
            <a:noFill/>
            <a:ln w="603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8991600" y="2286001"/>
            <a:ext cx="1066800" cy="1384995"/>
          </a:xfrm>
          <a:prstGeom prst="rect">
            <a:avLst/>
          </a:prstGeom>
          <a:noFill/>
        </p:spPr>
        <p:txBody>
          <a:bodyPr wrap="square" rtlCol="0">
            <a:spAutoFit/>
          </a:bodyPr>
          <a:lstStyle/>
          <a:p>
            <a:r>
              <a:rPr lang="en-US" sz="2800" dirty="0"/>
              <a:t>For new pipes</a:t>
            </a:r>
          </a:p>
        </p:txBody>
      </p:sp>
      <p:sp>
        <p:nvSpPr>
          <p:cNvPr id="7" name="TextBox 6"/>
          <p:cNvSpPr txBox="1"/>
          <p:nvPr/>
        </p:nvSpPr>
        <p:spPr>
          <a:xfrm>
            <a:off x="5876504" y="4728210"/>
            <a:ext cx="2525050" cy="369332"/>
          </a:xfrm>
          <a:prstGeom prst="rect">
            <a:avLst/>
          </a:prstGeom>
          <a:noFill/>
        </p:spPr>
        <p:txBody>
          <a:bodyPr wrap="none" rtlCol="0">
            <a:spAutoFit/>
          </a:bodyPr>
          <a:lstStyle/>
          <a:p>
            <a:r>
              <a:rPr lang="en-US" dirty="0"/>
              <a:t>EPANET 2 User’s Manual </a:t>
            </a:r>
          </a:p>
        </p:txBody>
      </p:sp>
      <p:sp>
        <p:nvSpPr>
          <p:cNvPr id="12" name="TextBox 11"/>
          <p:cNvSpPr txBox="1"/>
          <p:nvPr/>
        </p:nvSpPr>
        <p:spPr>
          <a:xfrm>
            <a:off x="1753387" y="5295805"/>
            <a:ext cx="9700180" cy="1384995"/>
          </a:xfrm>
          <a:prstGeom prst="rect">
            <a:avLst/>
          </a:prstGeom>
          <a:noFill/>
        </p:spPr>
        <p:txBody>
          <a:bodyPr wrap="square" rtlCol="0">
            <a:spAutoFit/>
          </a:bodyPr>
          <a:lstStyle/>
          <a:p>
            <a:r>
              <a:rPr lang="en-US" sz="2800" dirty="0"/>
              <a:t>As pipes age, coefficients change. For older pipes, Hazen-Williams roughness coefficient decreases and Darcy-Weisbach roughness coefficient increases</a:t>
            </a:r>
          </a:p>
        </p:txBody>
      </p:sp>
      <p:sp>
        <p:nvSpPr>
          <p:cNvPr id="9" name="Slide Number Placeholder 8"/>
          <p:cNvSpPr>
            <a:spLocks noGrp="1"/>
          </p:cNvSpPr>
          <p:nvPr>
            <p:ph type="sldNum" sz="quarter" idx="12"/>
          </p:nvPr>
        </p:nvSpPr>
        <p:spPr/>
        <p:txBody>
          <a:bodyPr/>
          <a:lstStyle/>
          <a:p>
            <a:fld id="{0D6CC725-BD65-45B9-B919-4728CA1E4913}" type="slidenum">
              <a:rPr lang="en-US" smtClean="0"/>
              <a:t>30</a:t>
            </a:fld>
            <a:endParaRPr lang="en-US"/>
          </a:p>
        </p:txBody>
      </p:sp>
    </p:spTree>
    <p:extLst>
      <p:ext uri="{BB962C8B-B14F-4D97-AF65-F5344CB8AC3E}">
        <p14:creationId xmlns:p14="http://schemas.microsoft.com/office/powerpoint/2010/main" val="2625215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Formulations &amp; Solutions</a:t>
            </a:r>
            <a:endParaRPr lang="en-US" b="1" dirty="0"/>
          </a:p>
        </p:txBody>
      </p:sp>
      <p:sp>
        <p:nvSpPr>
          <p:cNvPr id="3" name="Content Placeholder 2"/>
          <p:cNvSpPr>
            <a:spLocks noGrp="1"/>
          </p:cNvSpPr>
          <p:nvPr>
            <p:ph idx="1"/>
          </p:nvPr>
        </p:nvSpPr>
        <p:spPr/>
        <p:txBody>
          <a:bodyPr/>
          <a:lstStyle/>
          <a:p>
            <a:r>
              <a:rPr lang="en-US" sz="3200" dirty="0"/>
              <a:t>General formulation:</a:t>
            </a:r>
          </a:p>
          <a:p>
            <a:pPr lvl="1"/>
            <a:r>
              <a:rPr lang="en-US" sz="2800" dirty="0"/>
              <a:t>N Conservation of mass equations (linear)</a:t>
            </a:r>
          </a:p>
          <a:p>
            <a:pPr lvl="1"/>
            <a:r>
              <a:rPr lang="en-US" sz="2800" dirty="0"/>
              <a:t>L Conservation of energy equations (non linear) </a:t>
            </a:r>
          </a:p>
          <a:p>
            <a:r>
              <a:rPr lang="en-US" sz="3200" dirty="0"/>
              <a:t>Several different iterative, numerical solution techniques are available</a:t>
            </a:r>
          </a:p>
          <a:p>
            <a:pPr lvl="1"/>
            <a:r>
              <a:rPr lang="en-US" sz="2800" dirty="0"/>
              <a:t>Hardy Cross, Linear theory, gradient algorithm</a:t>
            </a:r>
          </a:p>
          <a:p>
            <a:r>
              <a:rPr lang="en-US" sz="3200" dirty="0"/>
              <a:t>EPANET uses the </a:t>
            </a:r>
            <a:r>
              <a:rPr lang="en-US" sz="3200" dirty="0" err="1"/>
              <a:t>Todini</a:t>
            </a:r>
            <a:r>
              <a:rPr lang="en-US" sz="3200" dirty="0"/>
              <a:t> gradient algorithm </a:t>
            </a:r>
          </a:p>
        </p:txBody>
      </p:sp>
      <p:sp>
        <p:nvSpPr>
          <p:cNvPr id="5" name="Slide Number Placeholder 4"/>
          <p:cNvSpPr>
            <a:spLocks noGrp="1"/>
          </p:cNvSpPr>
          <p:nvPr>
            <p:ph type="sldNum" sz="quarter" idx="12"/>
          </p:nvPr>
        </p:nvSpPr>
        <p:spPr/>
        <p:txBody>
          <a:bodyPr/>
          <a:lstStyle/>
          <a:p>
            <a:fld id="{0D6CC725-BD65-45B9-B919-4728CA1E4913}" type="slidenum">
              <a:rPr lang="en-US" smtClean="0"/>
              <a:t>31</a:t>
            </a:fld>
            <a:endParaRPr lang="en-US"/>
          </a:p>
        </p:txBody>
      </p:sp>
    </p:spTree>
    <p:extLst>
      <p:ext uri="{BB962C8B-B14F-4D97-AF65-F5344CB8AC3E}">
        <p14:creationId xmlns:p14="http://schemas.microsoft.com/office/powerpoint/2010/main" val="35663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B499C5-550F-401E-913A-7FAA5890EC4F}"/>
              </a:ext>
            </a:extLst>
          </p:cNvPr>
          <p:cNvSpPr>
            <a:spLocks noGrp="1"/>
          </p:cNvSpPr>
          <p:nvPr>
            <p:ph type="title"/>
          </p:nvPr>
        </p:nvSpPr>
        <p:spPr/>
        <p:txBody>
          <a:bodyPr/>
          <a:lstStyle/>
          <a:p>
            <a:r>
              <a:rPr lang="en-US" b="1" dirty="0"/>
              <a:t>Types of Hydraulic Models</a:t>
            </a:r>
          </a:p>
        </p:txBody>
      </p:sp>
      <p:sp>
        <p:nvSpPr>
          <p:cNvPr id="3" name="Content Placeholder 2">
            <a:extLst>
              <a:ext uri="{FF2B5EF4-FFF2-40B4-BE49-F238E27FC236}">
                <a16:creationId xmlns:a16="http://schemas.microsoft.com/office/drawing/2014/main" xmlns="" id="{C54F6226-38FA-4FDC-A168-9ED1108A1E2B}"/>
              </a:ext>
            </a:extLst>
          </p:cNvPr>
          <p:cNvSpPr>
            <a:spLocks noGrp="1"/>
          </p:cNvSpPr>
          <p:nvPr>
            <p:ph idx="1"/>
          </p:nvPr>
        </p:nvSpPr>
        <p:spPr>
          <a:xfrm>
            <a:off x="838199" y="1825624"/>
            <a:ext cx="10823089" cy="4811843"/>
          </a:xfrm>
        </p:spPr>
        <p:txBody>
          <a:bodyPr>
            <a:normAutofit/>
          </a:bodyPr>
          <a:lstStyle/>
          <a:p>
            <a:r>
              <a:rPr lang="en-US" sz="3200" b="1" dirty="0"/>
              <a:t>Steady State (SS)</a:t>
            </a:r>
          </a:p>
          <a:p>
            <a:pPr lvl="1"/>
            <a:r>
              <a:rPr lang="en-US" sz="2800" dirty="0"/>
              <a:t>Snapshot of the distribution system at a given point in </a:t>
            </a:r>
            <a:r>
              <a:rPr lang="en-US" sz="2800" dirty="0" smtClean="0"/>
              <a:t>time</a:t>
            </a:r>
          </a:p>
          <a:p>
            <a:pPr lvl="1"/>
            <a:r>
              <a:rPr lang="en-US" sz="2800" dirty="0" smtClean="0"/>
              <a:t>Could represent an average condition (e.g., average day), an extreme condition (e.g., peak hour), or at any point in time</a:t>
            </a:r>
          </a:p>
          <a:p>
            <a:pPr lvl="1"/>
            <a:r>
              <a:rPr lang="en-US" sz="2800" dirty="0" smtClean="0"/>
              <a:t>Used for some fire flow analysis, design criteria, planning, etc.</a:t>
            </a:r>
            <a:endParaRPr lang="en-US" sz="2800" dirty="0"/>
          </a:p>
          <a:p>
            <a:r>
              <a:rPr lang="en-US" sz="3200" b="1" dirty="0" smtClean="0"/>
              <a:t>Extended </a:t>
            </a:r>
            <a:r>
              <a:rPr lang="en-US" sz="3200" b="1" dirty="0"/>
              <a:t>Period Simulation (EPS)</a:t>
            </a:r>
          </a:p>
          <a:p>
            <a:pPr lvl="1"/>
            <a:r>
              <a:rPr lang="en-US" sz="2800" dirty="0"/>
              <a:t>Time varying analysis, 24 </a:t>
            </a:r>
            <a:r>
              <a:rPr lang="en-US" sz="2800" dirty="0" smtClean="0"/>
              <a:t>hours </a:t>
            </a:r>
            <a:r>
              <a:rPr lang="en-US" sz="2800" dirty="0"/>
              <a:t>or longer</a:t>
            </a:r>
          </a:p>
          <a:p>
            <a:pPr lvl="1"/>
            <a:r>
              <a:rPr lang="en-US" sz="2800" dirty="0"/>
              <a:t>Used for water </a:t>
            </a:r>
            <a:r>
              <a:rPr lang="en-US" sz="2800" dirty="0" smtClean="0"/>
              <a:t>quality, energy and many other types of analyses</a:t>
            </a:r>
            <a:endParaRPr lang="en-US" sz="2800" dirty="0"/>
          </a:p>
          <a:p>
            <a:pPr lvl="1"/>
            <a:endParaRPr lang="en-US" b="1" dirty="0"/>
          </a:p>
        </p:txBody>
      </p:sp>
    </p:spTree>
    <p:extLst>
      <p:ext uri="{BB962C8B-B14F-4D97-AF65-F5344CB8AC3E}">
        <p14:creationId xmlns:p14="http://schemas.microsoft.com/office/powerpoint/2010/main" val="3150993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p:cNvPicPr>
            <a:picLocks noChangeAspect="1"/>
          </p:cNvPicPr>
          <p:nvPr/>
        </p:nvPicPr>
        <p:blipFill>
          <a:blip r:embed="rId2"/>
          <a:stretch>
            <a:fillRect/>
          </a:stretch>
        </p:blipFill>
        <p:spPr>
          <a:xfrm rot="5400000">
            <a:off x="4343019" y="5052297"/>
            <a:ext cx="1066892" cy="30483"/>
          </a:xfrm>
          <a:prstGeom prst="rect">
            <a:avLst/>
          </a:prstGeom>
        </p:spPr>
      </p:pic>
      <p:cxnSp>
        <p:nvCxnSpPr>
          <p:cNvPr id="116" name="Straight Connector 115"/>
          <p:cNvCxnSpPr>
            <a:endCxn id="55" idx="1"/>
          </p:cNvCxnSpPr>
          <p:nvPr/>
        </p:nvCxnSpPr>
        <p:spPr>
          <a:xfrm>
            <a:off x="4876465" y="5620195"/>
            <a:ext cx="752818" cy="55278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endCxn id="101" idx="1"/>
          </p:cNvCxnSpPr>
          <p:nvPr/>
        </p:nvCxnSpPr>
        <p:spPr>
          <a:xfrm flipV="1">
            <a:off x="6222944" y="6220065"/>
            <a:ext cx="680017" cy="759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242696" y="4566281"/>
            <a:ext cx="132857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236547" y="6535093"/>
            <a:ext cx="751765" cy="858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785718" y="5082679"/>
            <a:ext cx="1729594" cy="4704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6220117" y="6227658"/>
            <a:ext cx="5653" cy="31210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2" idx="2"/>
          </p:cNvCxnSpPr>
          <p:nvPr/>
        </p:nvCxnSpPr>
        <p:spPr>
          <a:xfrm flipH="1" flipV="1">
            <a:off x="7185568" y="4557794"/>
            <a:ext cx="281540" cy="66640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6982659" y="6235359"/>
            <a:ext cx="5653" cy="31210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6581617" y="4571297"/>
            <a:ext cx="625348" cy="52755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99" idx="1"/>
          </p:cNvCxnSpPr>
          <p:nvPr/>
        </p:nvCxnSpPr>
        <p:spPr>
          <a:xfrm>
            <a:off x="3762360" y="4518270"/>
            <a:ext cx="997933" cy="15823"/>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2" name="Picture 91"/>
          <p:cNvPicPr>
            <a:picLocks noChangeAspect="1"/>
          </p:cNvPicPr>
          <p:nvPr/>
        </p:nvPicPr>
        <p:blipFill>
          <a:blip r:embed="rId2"/>
          <a:stretch>
            <a:fillRect/>
          </a:stretch>
        </p:blipFill>
        <p:spPr>
          <a:xfrm rot="5400000">
            <a:off x="3231995" y="5034895"/>
            <a:ext cx="1066892" cy="30483"/>
          </a:xfrm>
          <a:prstGeom prst="rect">
            <a:avLst/>
          </a:prstGeom>
        </p:spPr>
      </p:pic>
      <p:pic>
        <p:nvPicPr>
          <p:cNvPr id="93" name="Picture 92"/>
          <p:cNvPicPr>
            <a:picLocks noChangeAspect="1"/>
          </p:cNvPicPr>
          <p:nvPr/>
        </p:nvPicPr>
        <p:blipFill>
          <a:blip r:embed="rId2"/>
          <a:stretch>
            <a:fillRect/>
          </a:stretch>
        </p:blipFill>
        <p:spPr>
          <a:xfrm>
            <a:off x="3739502" y="5604955"/>
            <a:ext cx="1066892" cy="30483"/>
          </a:xfrm>
          <a:prstGeom prst="rect">
            <a:avLst/>
          </a:prstGeom>
        </p:spPr>
      </p:pic>
      <p:sp>
        <p:nvSpPr>
          <p:cNvPr id="2" name="Title 1"/>
          <p:cNvSpPr>
            <a:spLocks noGrp="1"/>
          </p:cNvSpPr>
          <p:nvPr>
            <p:ph type="title"/>
          </p:nvPr>
        </p:nvSpPr>
        <p:spPr>
          <a:xfrm>
            <a:off x="836494" y="244482"/>
            <a:ext cx="10515600" cy="784862"/>
          </a:xfrm>
        </p:spPr>
        <p:txBody>
          <a:bodyPr/>
          <a:lstStyle/>
          <a:p>
            <a:r>
              <a:rPr lang="en-US" b="1" dirty="0" smtClean="0"/>
              <a:t>Representing a system as a link-node network</a:t>
            </a:r>
            <a:endParaRPr lang="en-US" b="1" dirty="0"/>
          </a:p>
        </p:txBody>
      </p:sp>
      <p:cxnSp>
        <p:nvCxnSpPr>
          <p:cNvPr id="4" name="Straight Connector 3"/>
          <p:cNvCxnSpPr>
            <a:endCxn id="51" idx="2"/>
          </p:cNvCxnSpPr>
          <p:nvPr/>
        </p:nvCxnSpPr>
        <p:spPr>
          <a:xfrm>
            <a:off x="2591016" y="4511664"/>
            <a:ext cx="1085809" cy="660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058029" y="4423396"/>
            <a:ext cx="171070" cy="1738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847347" y="1281922"/>
            <a:ext cx="5942519"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Links and nodes are generic names.  </a:t>
            </a:r>
          </a:p>
          <a:p>
            <a:pPr marL="342900" indent="-342900">
              <a:buFont typeface="Arial" panose="020B0604020202020204" pitchFamily="34" charset="0"/>
              <a:buChar char="•"/>
            </a:pPr>
            <a:r>
              <a:rPr lang="en-US" sz="2800" dirty="0" smtClean="0"/>
              <a:t>Pipes, pumps, junctions, tanks, etc. are specific types of links and nodes. </a:t>
            </a:r>
          </a:p>
          <a:p>
            <a:pPr marL="342900" indent="-342900">
              <a:buFont typeface="Arial" panose="020B0604020202020204" pitchFamily="34" charset="0"/>
              <a:buChar char="•"/>
            </a:pPr>
            <a:r>
              <a:rPr lang="en-US" sz="2800" dirty="0" smtClean="0"/>
              <a:t>A link connects two nodes</a:t>
            </a:r>
          </a:p>
          <a:p>
            <a:pPr marL="342900" indent="-342900">
              <a:buFont typeface="Arial" panose="020B0604020202020204" pitchFamily="34" charset="0"/>
              <a:buChar char="•"/>
            </a:pPr>
            <a:r>
              <a:rPr lang="en-US" sz="2800" dirty="0" smtClean="0"/>
              <a:t>The specified direction of a link depends on the specific type of link.  </a:t>
            </a:r>
            <a:endParaRPr lang="en-US" sz="2800" dirty="0"/>
          </a:p>
        </p:txBody>
      </p:sp>
      <p:sp>
        <p:nvSpPr>
          <p:cNvPr id="51" name="Oval 50"/>
          <p:cNvSpPr/>
          <p:nvPr/>
        </p:nvSpPr>
        <p:spPr>
          <a:xfrm>
            <a:off x="3676825" y="4431339"/>
            <a:ext cx="171070" cy="1738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5604230" y="6087015"/>
            <a:ext cx="704249" cy="253205"/>
            <a:chOff x="6861480" y="1747931"/>
            <a:chExt cx="704249" cy="253205"/>
          </a:xfrm>
        </p:grpSpPr>
        <p:grpSp>
          <p:nvGrpSpPr>
            <p:cNvPr id="14" name="Group 13"/>
            <p:cNvGrpSpPr/>
            <p:nvPr/>
          </p:nvGrpSpPr>
          <p:grpSpPr>
            <a:xfrm>
              <a:off x="7086724" y="1747931"/>
              <a:ext cx="255799" cy="253205"/>
              <a:chOff x="8709018" y="3706199"/>
              <a:chExt cx="363696" cy="199645"/>
            </a:xfrm>
            <a:solidFill>
              <a:schemeClr val="accent1">
                <a:lumMod val="75000"/>
              </a:schemeClr>
            </a:solidFill>
          </p:grpSpPr>
          <p:sp>
            <p:nvSpPr>
              <p:cNvPr id="13" name="Isosceles Triangle 12"/>
              <p:cNvSpPr/>
              <p:nvPr/>
            </p:nvSpPr>
            <p:spPr>
              <a:xfrm rot="5400000">
                <a:off x="8702040" y="3713178"/>
                <a:ext cx="199644" cy="18568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rot="16200000">
                <a:off x="8880049" y="3713177"/>
                <a:ext cx="199644" cy="18568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 name="Straight Connector 49"/>
            <p:cNvCxnSpPr/>
            <p:nvPr/>
          </p:nvCxnSpPr>
          <p:spPr>
            <a:xfrm>
              <a:off x="6961197" y="1880981"/>
              <a:ext cx="501454" cy="1518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7394659" y="1802747"/>
              <a:ext cx="171070" cy="1738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861480" y="1808429"/>
              <a:ext cx="171070" cy="1738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4" name="Picture 83"/>
          <p:cNvPicPr>
            <a:picLocks noChangeAspect="1"/>
          </p:cNvPicPr>
          <p:nvPr/>
        </p:nvPicPr>
        <p:blipFill>
          <a:blip r:embed="rId3"/>
          <a:stretch>
            <a:fillRect/>
          </a:stretch>
        </p:blipFill>
        <p:spPr>
          <a:xfrm>
            <a:off x="8532069" y="4400856"/>
            <a:ext cx="286537" cy="298730"/>
          </a:xfrm>
          <a:prstGeom prst="rect">
            <a:avLst/>
          </a:prstGeom>
        </p:spPr>
      </p:pic>
      <p:pic>
        <p:nvPicPr>
          <p:cNvPr id="85" name="Picture 84"/>
          <p:cNvPicPr>
            <a:picLocks noChangeAspect="1"/>
          </p:cNvPicPr>
          <p:nvPr/>
        </p:nvPicPr>
        <p:blipFill>
          <a:blip r:embed="rId4"/>
          <a:stretch>
            <a:fillRect/>
          </a:stretch>
        </p:blipFill>
        <p:spPr>
          <a:xfrm>
            <a:off x="2368493" y="4418880"/>
            <a:ext cx="445047" cy="182896"/>
          </a:xfrm>
          <a:prstGeom prst="rect">
            <a:avLst/>
          </a:prstGeom>
        </p:spPr>
      </p:pic>
      <p:pic>
        <p:nvPicPr>
          <p:cNvPr id="87" name="Picture 86"/>
          <p:cNvPicPr>
            <a:picLocks noChangeAspect="1"/>
          </p:cNvPicPr>
          <p:nvPr/>
        </p:nvPicPr>
        <p:blipFill>
          <a:blip r:embed="rId5"/>
          <a:stretch>
            <a:fillRect/>
          </a:stretch>
        </p:blipFill>
        <p:spPr>
          <a:xfrm>
            <a:off x="3254825" y="4431339"/>
            <a:ext cx="396274" cy="268247"/>
          </a:xfrm>
          <a:prstGeom prst="rect">
            <a:avLst/>
          </a:prstGeom>
        </p:spPr>
      </p:pic>
      <p:grpSp>
        <p:nvGrpSpPr>
          <p:cNvPr id="89" name="Group 88"/>
          <p:cNvGrpSpPr/>
          <p:nvPr/>
        </p:nvGrpSpPr>
        <p:grpSpPr>
          <a:xfrm>
            <a:off x="641144" y="1216622"/>
            <a:ext cx="5002305" cy="2608790"/>
            <a:chOff x="441064" y="3092763"/>
            <a:chExt cx="5002305" cy="2608790"/>
          </a:xfrm>
        </p:grpSpPr>
        <p:sp>
          <p:nvSpPr>
            <p:cNvPr id="43" name="TextBox 42"/>
            <p:cNvSpPr txBox="1"/>
            <p:nvPr/>
          </p:nvSpPr>
          <p:spPr>
            <a:xfrm>
              <a:off x="626931" y="3304985"/>
              <a:ext cx="1198341" cy="1815882"/>
            </a:xfrm>
            <a:prstGeom prst="rect">
              <a:avLst/>
            </a:prstGeom>
            <a:noFill/>
          </p:spPr>
          <p:txBody>
            <a:bodyPr wrap="none" rtlCol="0">
              <a:spAutoFit/>
            </a:bodyPr>
            <a:lstStyle/>
            <a:p>
              <a:r>
                <a:rPr lang="en-US" sz="2800" dirty="0" smtClean="0"/>
                <a:t>  </a:t>
              </a:r>
              <a:r>
                <a:rPr lang="en-US" sz="2800" b="1" dirty="0" smtClean="0"/>
                <a:t>LINKS</a:t>
              </a:r>
            </a:p>
            <a:p>
              <a:pPr defTabSz="798513"/>
              <a:r>
                <a:rPr lang="en-US" sz="2800" dirty="0" smtClean="0"/>
                <a:t>Pipes</a:t>
              </a:r>
            </a:p>
            <a:p>
              <a:pPr defTabSz="798513"/>
              <a:r>
                <a:rPr lang="en-US" sz="2800" dirty="0" smtClean="0"/>
                <a:t>Pumps</a:t>
              </a:r>
            </a:p>
            <a:p>
              <a:pPr defTabSz="798513"/>
              <a:r>
                <a:rPr lang="en-US" sz="2800" dirty="0" smtClean="0"/>
                <a:t>Valves</a:t>
              </a:r>
              <a:endParaRPr lang="en-US" sz="2800" dirty="0"/>
            </a:p>
          </p:txBody>
        </p:sp>
        <p:sp>
          <p:nvSpPr>
            <p:cNvPr id="44" name="TextBox 43"/>
            <p:cNvSpPr txBox="1"/>
            <p:nvPr/>
          </p:nvSpPr>
          <p:spPr>
            <a:xfrm>
              <a:off x="2956898" y="3304985"/>
              <a:ext cx="1688667" cy="1815882"/>
            </a:xfrm>
            <a:prstGeom prst="rect">
              <a:avLst/>
            </a:prstGeom>
            <a:noFill/>
          </p:spPr>
          <p:txBody>
            <a:bodyPr wrap="none" rtlCol="0">
              <a:spAutoFit/>
            </a:bodyPr>
            <a:lstStyle/>
            <a:p>
              <a:r>
                <a:rPr lang="en-US" sz="2800" b="1" dirty="0" smtClean="0"/>
                <a:t>    NODES</a:t>
              </a:r>
            </a:p>
            <a:p>
              <a:r>
                <a:rPr lang="en-US" sz="2800" dirty="0" smtClean="0"/>
                <a:t>Junctions</a:t>
              </a:r>
            </a:p>
            <a:p>
              <a:r>
                <a:rPr lang="en-US" sz="2800" dirty="0" smtClean="0"/>
                <a:t>Tanks</a:t>
              </a:r>
            </a:p>
            <a:p>
              <a:r>
                <a:rPr lang="en-US" sz="2800" dirty="0" smtClean="0"/>
                <a:t>Reservoirs</a:t>
              </a:r>
              <a:endParaRPr lang="en-US" sz="2800" dirty="0"/>
            </a:p>
          </p:txBody>
        </p:sp>
        <p:cxnSp>
          <p:nvCxnSpPr>
            <p:cNvPr id="48" name="Straight Connector 47"/>
            <p:cNvCxnSpPr/>
            <p:nvPr/>
          </p:nvCxnSpPr>
          <p:spPr>
            <a:xfrm>
              <a:off x="1722798" y="3961410"/>
              <a:ext cx="484375"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4770218" y="3942044"/>
              <a:ext cx="171070" cy="1738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gnetic Disk 56"/>
            <p:cNvSpPr/>
            <p:nvPr/>
          </p:nvSpPr>
          <p:spPr>
            <a:xfrm>
              <a:off x="4720063" y="4336571"/>
              <a:ext cx="271381" cy="284529"/>
            </a:xfrm>
            <a:prstGeom prst="flowChartMagneticDisk">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anual Operation 57"/>
            <p:cNvSpPr/>
            <p:nvPr/>
          </p:nvSpPr>
          <p:spPr>
            <a:xfrm>
              <a:off x="4645565" y="4841764"/>
              <a:ext cx="420377" cy="172613"/>
            </a:xfrm>
            <a:prstGeom prst="flowChartManualOperation">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p:cNvPicPr>
              <a:picLocks noChangeAspect="1"/>
            </p:cNvPicPr>
            <p:nvPr/>
          </p:nvPicPr>
          <p:blipFill>
            <a:blip r:embed="rId6"/>
            <a:stretch>
              <a:fillRect/>
            </a:stretch>
          </p:blipFill>
          <p:spPr>
            <a:xfrm>
              <a:off x="1836027" y="4668360"/>
              <a:ext cx="346808" cy="346808"/>
            </a:xfrm>
            <a:prstGeom prst="rect">
              <a:avLst/>
            </a:prstGeom>
          </p:spPr>
        </p:pic>
        <p:pic>
          <p:nvPicPr>
            <p:cNvPr id="74" name="Picture 73"/>
            <p:cNvPicPr>
              <a:picLocks noChangeAspect="1"/>
            </p:cNvPicPr>
            <p:nvPr/>
          </p:nvPicPr>
          <p:blipFill>
            <a:blip r:embed="rId7"/>
            <a:stretch>
              <a:fillRect/>
            </a:stretch>
          </p:blipFill>
          <p:spPr>
            <a:xfrm>
              <a:off x="1772929" y="4296415"/>
              <a:ext cx="395484" cy="269649"/>
            </a:xfrm>
            <a:prstGeom prst="rect">
              <a:avLst/>
            </a:prstGeom>
          </p:spPr>
        </p:pic>
        <p:sp>
          <p:nvSpPr>
            <p:cNvPr id="88" name="Rectangle 87"/>
            <p:cNvSpPr/>
            <p:nvPr/>
          </p:nvSpPr>
          <p:spPr>
            <a:xfrm>
              <a:off x="441064" y="3092763"/>
              <a:ext cx="5002305" cy="2608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ectangle 89"/>
          <p:cNvSpPr/>
          <p:nvPr/>
        </p:nvSpPr>
        <p:spPr>
          <a:xfrm>
            <a:off x="5847347" y="1216622"/>
            <a:ext cx="6050611" cy="27076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p:cNvPicPr>
            <a:picLocks noChangeAspect="1"/>
          </p:cNvPicPr>
          <p:nvPr/>
        </p:nvPicPr>
        <p:blipFill>
          <a:blip r:embed="rId8"/>
          <a:stretch>
            <a:fillRect/>
          </a:stretch>
        </p:blipFill>
        <p:spPr>
          <a:xfrm>
            <a:off x="3677192" y="5541697"/>
            <a:ext cx="170703" cy="170703"/>
          </a:xfrm>
          <a:prstGeom prst="rect">
            <a:avLst/>
          </a:prstGeom>
        </p:spPr>
      </p:pic>
      <p:pic>
        <p:nvPicPr>
          <p:cNvPr id="98" name="Picture 97"/>
          <p:cNvPicPr>
            <a:picLocks noChangeAspect="1"/>
          </p:cNvPicPr>
          <p:nvPr/>
        </p:nvPicPr>
        <p:blipFill>
          <a:blip r:embed="rId8"/>
          <a:stretch>
            <a:fillRect/>
          </a:stretch>
        </p:blipFill>
        <p:spPr>
          <a:xfrm>
            <a:off x="4783352" y="5534844"/>
            <a:ext cx="170703" cy="170703"/>
          </a:xfrm>
          <a:prstGeom prst="rect">
            <a:avLst/>
          </a:prstGeom>
        </p:spPr>
      </p:pic>
      <p:pic>
        <p:nvPicPr>
          <p:cNvPr id="100" name="Picture 99"/>
          <p:cNvPicPr>
            <a:picLocks noChangeAspect="1"/>
          </p:cNvPicPr>
          <p:nvPr/>
        </p:nvPicPr>
        <p:blipFill>
          <a:blip r:embed="rId8"/>
          <a:stretch>
            <a:fillRect/>
          </a:stretch>
        </p:blipFill>
        <p:spPr>
          <a:xfrm>
            <a:off x="4791113" y="5023255"/>
            <a:ext cx="170703" cy="170703"/>
          </a:xfrm>
          <a:prstGeom prst="rect">
            <a:avLst/>
          </a:prstGeom>
        </p:spPr>
      </p:pic>
      <p:pic>
        <p:nvPicPr>
          <p:cNvPr id="101" name="Picture 100"/>
          <p:cNvPicPr>
            <a:picLocks noChangeAspect="1"/>
          </p:cNvPicPr>
          <p:nvPr/>
        </p:nvPicPr>
        <p:blipFill>
          <a:blip r:embed="rId8"/>
          <a:stretch>
            <a:fillRect/>
          </a:stretch>
        </p:blipFill>
        <p:spPr>
          <a:xfrm>
            <a:off x="6902961" y="6134713"/>
            <a:ext cx="170703" cy="170703"/>
          </a:xfrm>
          <a:prstGeom prst="rect">
            <a:avLst/>
          </a:prstGeom>
        </p:spPr>
      </p:pic>
      <p:cxnSp>
        <p:nvCxnSpPr>
          <p:cNvPr id="115" name="Straight Connector 114"/>
          <p:cNvCxnSpPr>
            <a:endCxn id="96" idx="3"/>
          </p:cNvCxnSpPr>
          <p:nvPr/>
        </p:nvCxnSpPr>
        <p:spPr>
          <a:xfrm>
            <a:off x="4845644" y="4534092"/>
            <a:ext cx="2440518" cy="4739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100" idx="3"/>
          </p:cNvCxnSpPr>
          <p:nvPr/>
        </p:nvCxnSpPr>
        <p:spPr>
          <a:xfrm>
            <a:off x="4961816" y="5108607"/>
            <a:ext cx="921597" cy="245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0" name="Picture 129"/>
          <p:cNvPicPr>
            <a:picLocks noChangeAspect="1"/>
          </p:cNvPicPr>
          <p:nvPr/>
        </p:nvPicPr>
        <p:blipFill>
          <a:blip r:embed="rId8"/>
          <a:stretch>
            <a:fillRect/>
          </a:stretch>
        </p:blipFill>
        <p:spPr>
          <a:xfrm>
            <a:off x="6902961" y="6458323"/>
            <a:ext cx="170703" cy="170703"/>
          </a:xfrm>
          <a:prstGeom prst="rect">
            <a:avLst/>
          </a:prstGeom>
        </p:spPr>
      </p:pic>
      <p:pic>
        <p:nvPicPr>
          <p:cNvPr id="131" name="Picture 130"/>
          <p:cNvPicPr>
            <a:picLocks noChangeAspect="1"/>
          </p:cNvPicPr>
          <p:nvPr/>
        </p:nvPicPr>
        <p:blipFill>
          <a:blip r:embed="rId8"/>
          <a:stretch>
            <a:fillRect/>
          </a:stretch>
        </p:blipFill>
        <p:spPr>
          <a:xfrm>
            <a:off x="6137776" y="6458323"/>
            <a:ext cx="170703" cy="170703"/>
          </a:xfrm>
          <a:prstGeom prst="rect">
            <a:avLst/>
          </a:prstGeom>
        </p:spPr>
      </p:pic>
      <p:cxnSp>
        <p:nvCxnSpPr>
          <p:cNvPr id="137" name="Straight Connector 136"/>
          <p:cNvCxnSpPr/>
          <p:nvPr/>
        </p:nvCxnSpPr>
        <p:spPr>
          <a:xfrm>
            <a:off x="5818372" y="4583183"/>
            <a:ext cx="10958" cy="47392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6" name="Picture 95"/>
          <p:cNvPicPr>
            <a:picLocks noChangeAspect="1"/>
          </p:cNvPicPr>
          <p:nvPr/>
        </p:nvPicPr>
        <p:blipFill>
          <a:blip r:embed="rId8"/>
          <a:stretch>
            <a:fillRect/>
          </a:stretch>
        </p:blipFill>
        <p:spPr>
          <a:xfrm>
            <a:off x="7115459" y="4496138"/>
            <a:ext cx="170703" cy="170703"/>
          </a:xfrm>
          <a:prstGeom prst="rect">
            <a:avLst/>
          </a:prstGeom>
        </p:spPr>
      </p:pic>
      <p:pic>
        <p:nvPicPr>
          <p:cNvPr id="99" name="Picture 98"/>
          <p:cNvPicPr>
            <a:picLocks noChangeAspect="1"/>
          </p:cNvPicPr>
          <p:nvPr/>
        </p:nvPicPr>
        <p:blipFill>
          <a:blip r:embed="rId8"/>
          <a:stretch>
            <a:fillRect/>
          </a:stretch>
        </p:blipFill>
        <p:spPr>
          <a:xfrm>
            <a:off x="4760293" y="4448741"/>
            <a:ext cx="170703" cy="170703"/>
          </a:xfrm>
          <a:prstGeom prst="rect">
            <a:avLst/>
          </a:prstGeom>
        </p:spPr>
      </p:pic>
      <p:pic>
        <p:nvPicPr>
          <p:cNvPr id="102" name="Picture 101"/>
          <p:cNvPicPr>
            <a:picLocks noChangeAspect="1"/>
          </p:cNvPicPr>
          <p:nvPr/>
        </p:nvPicPr>
        <p:blipFill>
          <a:blip r:embed="rId8"/>
          <a:stretch>
            <a:fillRect/>
          </a:stretch>
        </p:blipFill>
        <p:spPr>
          <a:xfrm>
            <a:off x="5716267" y="5007287"/>
            <a:ext cx="170703" cy="170703"/>
          </a:xfrm>
          <a:prstGeom prst="rect">
            <a:avLst/>
          </a:prstGeom>
        </p:spPr>
      </p:pic>
      <p:pic>
        <p:nvPicPr>
          <p:cNvPr id="103" name="Picture 102"/>
          <p:cNvPicPr>
            <a:picLocks noChangeAspect="1"/>
          </p:cNvPicPr>
          <p:nvPr/>
        </p:nvPicPr>
        <p:blipFill>
          <a:blip r:embed="rId8"/>
          <a:stretch>
            <a:fillRect/>
          </a:stretch>
        </p:blipFill>
        <p:spPr>
          <a:xfrm>
            <a:off x="5735172" y="4488948"/>
            <a:ext cx="170703" cy="170703"/>
          </a:xfrm>
          <a:prstGeom prst="rect">
            <a:avLst/>
          </a:prstGeom>
        </p:spPr>
      </p:pic>
      <p:pic>
        <p:nvPicPr>
          <p:cNvPr id="132" name="Picture 131"/>
          <p:cNvPicPr>
            <a:picLocks noChangeAspect="1"/>
          </p:cNvPicPr>
          <p:nvPr/>
        </p:nvPicPr>
        <p:blipFill>
          <a:blip r:embed="rId8"/>
          <a:stretch>
            <a:fillRect/>
          </a:stretch>
        </p:blipFill>
        <p:spPr>
          <a:xfrm>
            <a:off x="7381756" y="5053498"/>
            <a:ext cx="170703" cy="170703"/>
          </a:xfrm>
          <a:prstGeom prst="rect">
            <a:avLst/>
          </a:prstGeom>
        </p:spPr>
      </p:pic>
      <p:pic>
        <p:nvPicPr>
          <p:cNvPr id="133" name="Picture 132"/>
          <p:cNvPicPr>
            <a:picLocks noChangeAspect="1"/>
          </p:cNvPicPr>
          <p:nvPr/>
        </p:nvPicPr>
        <p:blipFill>
          <a:blip r:embed="rId8"/>
          <a:stretch>
            <a:fillRect/>
          </a:stretch>
        </p:blipFill>
        <p:spPr>
          <a:xfrm>
            <a:off x="6499664" y="5044370"/>
            <a:ext cx="170703" cy="170703"/>
          </a:xfrm>
          <a:prstGeom prst="rect">
            <a:avLst/>
          </a:prstGeom>
        </p:spPr>
      </p:pic>
    </p:spTree>
    <p:extLst>
      <p:ext uri="{BB962C8B-B14F-4D97-AF65-F5344CB8AC3E}">
        <p14:creationId xmlns:p14="http://schemas.microsoft.com/office/powerpoint/2010/main" val="2888807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786" y="301549"/>
            <a:ext cx="10515600" cy="937923"/>
          </a:xfrm>
        </p:spPr>
        <p:txBody>
          <a:bodyPr>
            <a:normAutofit fontScale="90000"/>
          </a:bodyPr>
          <a:lstStyle/>
          <a:p>
            <a:r>
              <a:rPr lang="en-US" b="1" dirty="0" smtClean="0"/>
              <a:t>A detailed (complete) representation of network</a:t>
            </a:r>
            <a:endParaRPr lang="en-US" b="1" dirty="0"/>
          </a:p>
        </p:txBody>
      </p:sp>
      <p:cxnSp>
        <p:nvCxnSpPr>
          <p:cNvPr id="5" name="Straight Connector 4"/>
          <p:cNvCxnSpPr/>
          <p:nvPr/>
        </p:nvCxnSpPr>
        <p:spPr>
          <a:xfrm>
            <a:off x="1500691" y="3692510"/>
            <a:ext cx="5640338" cy="87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339326" y="3609190"/>
            <a:ext cx="161365" cy="1398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8464317" y="1900529"/>
            <a:ext cx="481406" cy="179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1" idx="6"/>
            <a:endCxn id="29" idx="2"/>
          </p:cNvCxnSpPr>
          <p:nvPr/>
        </p:nvCxnSpPr>
        <p:spPr>
          <a:xfrm flipV="1">
            <a:off x="2471343" y="3068702"/>
            <a:ext cx="1768098" cy="524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9" idx="6"/>
          </p:cNvCxnSpPr>
          <p:nvPr/>
        </p:nvCxnSpPr>
        <p:spPr>
          <a:xfrm>
            <a:off x="4400806" y="3068702"/>
            <a:ext cx="1075380" cy="3700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1" idx="0"/>
            <a:endCxn id="28" idx="4"/>
          </p:cNvCxnSpPr>
          <p:nvPr/>
        </p:nvCxnSpPr>
        <p:spPr>
          <a:xfrm flipV="1">
            <a:off x="2390661" y="1921960"/>
            <a:ext cx="1438" cy="108205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8" idx="6"/>
            <a:endCxn id="44" idx="2"/>
          </p:cNvCxnSpPr>
          <p:nvPr/>
        </p:nvCxnSpPr>
        <p:spPr>
          <a:xfrm>
            <a:off x="2472781" y="1852035"/>
            <a:ext cx="1782591" cy="84187"/>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4" idx="6"/>
            <a:endCxn id="26" idx="2"/>
          </p:cNvCxnSpPr>
          <p:nvPr/>
        </p:nvCxnSpPr>
        <p:spPr>
          <a:xfrm>
            <a:off x="4416737" y="1936222"/>
            <a:ext cx="1059449" cy="2756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3" idx="0"/>
            <a:endCxn id="26" idx="4"/>
          </p:cNvCxnSpPr>
          <p:nvPr/>
        </p:nvCxnSpPr>
        <p:spPr>
          <a:xfrm flipV="1">
            <a:off x="5556869" y="2033716"/>
            <a:ext cx="0" cy="100048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387298" y="3062273"/>
            <a:ext cx="6726" cy="58684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476186" y="1893866"/>
            <a:ext cx="161365" cy="1398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311416" y="1782110"/>
            <a:ext cx="161365" cy="1398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239441" y="2998777"/>
            <a:ext cx="161365" cy="1398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309978" y="3004018"/>
            <a:ext cx="161365" cy="1398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2868144" y="1837455"/>
            <a:ext cx="83821" cy="256664"/>
            <a:chOff x="5911702" y="4547795"/>
            <a:chExt cx="83821" cy="256664"/>
          </a:xfrm>
        </p:grpSpPr>
        <p:sp>
          <p:nvSpPr>
            <p:cNvPr id="32" name="Oval 31"/>
            <p:cNvSpPr/>
            <p:nvPr/>
          </p:nvSpPr>
          <p:spPr>
            <a:xfrm>
              <a:off x="5915594" y="4547795"/>
              <a:ext cx="74428" cy="735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5911702" y="4690957"/>
              <a:ext cx="83821" cy="113502"/>
              <a:chOff x="5926454" y="4719483"/>
              <a:chExt cx="83821" cy="113502"/>
            </a:xfrm>
          </p:grpSpPr>
          <p:sp>
            <p:nvSpPr>
              <p:cNvPr id="33" name="Rectangle 32"/>
              <p:cNvSpPr/>
              <p:nvPr/>
            </p:nvSpPr>
            <p:spPr>
              <a:xfrm>
                <a:off x="5943600" y="4719483"/>
                <a:ext cx="45719" cy="1135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926454" y="4747708"/>
                <a:ext cx="8382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Connector 36"/>
            <p:cNvCxnSpPr>
              <a:stCxn id="32" idx="4"/>
              <a:endCxn id="33" idx="0"/>
            </p:cNvCxnSpPr>
            <p:nvPr/>
          </p:nvCxnSpPr>
          <p:spPr>
            <a:xfrm flipH="1">
              <a:off x="5951708" y="4621305"/>
              <a:ext cx="1100" cy="696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3" name="Oval 42"/>
          <p:cNvSpPr/>
          <p:nvPr/>
        </p:nvSpPr>
        <p:spPr>
          <a:xfrm>
            <a:off x="5476186" y="3034204"/>
            <a:ext cx="161365" cy="1398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255372" y="1866297"/>
            <a:ext cx="161365" cy="1398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301912" y="3621740"/>
            <a:ext cx="161365" cy="1398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4946461" y="1738824"/>
            <a:ext cx="83821" cy="256664"/>
            <a:chOff x="5911702" y="4547795"/>
            <a:chExt cx="83821" cy="256664"/>
          </a:xfrm>
        </p:grpSpPr>
        <p:sp>
          <p:nvSpPr>
            <p:cNvPr id="52" name="Oval 51"/>
            <p:cNvSpPr/>
            <p:nvPr/>
          </p:nvSpPr>
          <p:spPr>
            <a:xfrm>
              <a:off x="5915594" y="4547795"/>
              <a:ext cx="74428" cy="735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5911702" y="4690957"/>
              <a:ext cx="83821" cy="113502"/>
              <a:chOff x="5926454" y="4719483"/>
              <a:chExt cx="83821" cy="113502"/>
            </a:xfrm>
          </p:grpSpPr>
          <p:sp>
            <p:nvSpPr>
              <p:cNvPr id="55" name="Rectangle 54"/>
              <p:cNvSpPr/>
              <p:nvPr/>
            </p:nvSpPr>
            <p:spPr>
              <a:xfrm>
                <a:off x="5943600" y="4719483"/>
                <a:ext cx="45719" cy="1135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926454" y="4747708"/>
                <a:ext cx="8382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Connector 53"/>
            <p:cNvCxnSpPr>
              <a:stCxn id="52" idx="4"/>
              <a:endCxn id="55" idx="0"/>
            </p:cNvCxnSpPr>
            <p:nvPr/>
          </p:nvCxnSpPr>
          <p:spPr>
            <a:xfrm flipH="1">
              <a:off x="5951708" y="4621305"/>
              <a:ext cx="1100" cy="696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rot="10800000">
            <a:off x="3273140" y="2830540"/>
            <a:ext cx="83821" cy="256664"/>
            <a:chOff x="5911702" y="4547795"/>
            <a:chExt cx="83821" cy="256664"/>
          </a:xfrm>
        </p:grpSpPr>
        <p:sp>
          <p:nvSpPr>
            <p:cNvPr id="58" name="Oval 57"/>
            <p:cNvSpPr/>
            <p:nvPr/>
          </p:nvSpPr>
          <p:spPr>
            <a:xfrm>
              <a:off x="5915594" y="4547795"/>
              <a:ext cx="74428" cy="735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5911702" y="4690957"/>
              <a:ext cx="83821" cy="113502"/>
              <a:chOff x="5926454" y="4719483"/>
              <a:chExt cx="83821" cy="113502"/>
            </a:xfrm>
          </p:grpSpPr>
          <p:sp>
            <p:nvSpPr>
              <p:cNvPr id="61" name="Rectangle 60"/>
              <p:cNvSpPr/>
              <p:nvPr/>
            </p:nvSpPr>
            <p:spPr>
              <a:xfrm>
                <a:off x="5943600" y="4719483"/>
                <a:ext cx="45719" cy="1135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926454" y="4747708"/>
                <a:ext cx="8382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0" name="Straight Connector 59"/>
            <p:cNvCxnSpPr>
              <a:stCxn id="58" idx="4"/>
              <a:endCxn id="61" idx="0"/>
            </p:cNvCxnSpPr>
            <p:nvPr/>
          </p:nvCxnSpPr>
          <p:spPr>
            <a:xfrm flipH="1">
              <a:off x="5951708" y="4621305"/>
              <a:ext cx="1100" cy="696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3796795" y="1903369"/>
            <a:ext cx="83821" cy="256664"/>
            <a:chOff x="5911702" y="4547795"/>
            <a:chExt cx="83821" cy="256664"/>
          </a:xfrm>
        </p:grpSpPr>
        <p:sp>
          <p:nvSpPr>
            <p:cNvPr id="70" name="Oval 69"/>
            <p:cNvSpPr/>
            <p:nvPr/>
          </p:nvSpPr>
          <p:spPr>
            <a:xfrm>
              <a:off x="5915594" y="4547795"/>
              <a:ext cx="74428" cy="735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5911702" y="4690957"/>
              <a:ext cx="83821" cy="113502"/>
              <a:chOff x="5926454" y="4719483"/>
              <a:chExt cx="83821" cy="113502"/>
            </a:xfrm>
          </p:grpSpPr>
          <p:sp>
            <p:nvSpPr>
              <p:cNvPr id="73" name="Rectangle 72"/>
              <p:cNvSpPr/>
              <p:nvPr/>
            </p:nvSpPr>
            <p:spPr>
              <a:xfrm>
                <a:off x="5943600" y="4719483"/>
                <a:ext cx="45719" cy="1135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926454" y="4747708"/>
                <a:ext cx="8382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2" name="Straight Connector 71"/>
            <p:cNvCxnSpPr>
              <a:stCxn id="70" idx="4"/>
              <a:endCxn id="73" idx="0"/>
            </p:cNvCxnSpPr>
            <p:nvPr/>
          </p:nvCxnSpPr>
          <p:spPr>
            <a:xfrm flipH="1">
              <a:off x="5951708" y="4621305"/>
              <a:ext cx="1100" cy="696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a:off x="8457142" y="2327969"/>
            <a:ext cx="512072" cy="843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44" idx="4"/>
            <a:endCxn id="29" idx="0"/>
          </p:cNvCxnSpPr>
          <p:nvPr/>
        </p:nvCxnSpPr>
        <p:spPr>
          <a:xfrm flipH="1">
            <a:off x="4320124" y="2006147"/>
            <a:ext cx="15931" cy="99263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rot="10800000">
            <a:off x="8534673" y="2645182"/>
            <a:ext cx="83821" cy="256664"/>
            <a:chOff x="5911702" y="4547795"/>
            <a:chExt cx="83821" cy="256664"/>
          </a:xfrm>
        </p:grpSpPr>
        <p:sp>
          <p:nvSpPr>
            <p:cNvPr id="105" name="Oval 104"/>
            <p:cNvSpPr/>
            <p:nvPr/>
          </p:nvSpPr>
          <p:spPr>
            <a:xfrm>
              <a:off x="5915594" y="4547795"/>
              <a:ext cx="74428" cy="735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5911702" y="4690957"/>
              <a:ext cx="83821" cy="113502"/>
              <a:chOff x="5926454" y="4719483"/>
              <a:chExt cx="83821" cy="113502"/>
            </a:xfrm>
          </p:grpSpPr>
          <p:sp>
            <p:nvSpPr>
              <p:cNvPr id="108" name="Rectangle 107"/>
              <p:cNvSpPr/>
              <p:nvPr/>
            </p:nvSpPr>
            <p:spPr>
              <a:xfrm>
                <a:off x="5943600" y="4719483"/>
                <a:ext cx="45719" cy="1135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5926454" y="4747708"/>
                <a:ext cx="8382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7" name="Straight Connector 106"/>
            <p:cNvCxnSpPr>
              <a:stCxn id="105" idx="4"/>
              <a:endCxn id="108" idx="0"/>
            </p:cNvCxnSpPr>
            <p:nvPr/>
          </p:nvCxnSpPr>
          <p:spPr>
            <a:xfrm flipH="1">
              <a:off x="5951708" y="4621305"/>
              <a:ext cx="1100" cy="696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rot="10800000">
            <a:off x="4930912" y="2858568"/>
            <a:ext cx="83821" cy="256664"/>
            <a:chOff x="5911702" y="4547795"/>
            <a:chExt cx="83821" cy="256664"/>
          </a:xfrm>
        </p:grpSpPr>
        <p:sp>
          <p:nvSpPr>
            <p:cNvPr id="111" name="Oval 110"/>
            <p:cNvSpPr/>
            <p:nvPr/>
          </p:nvSpPr>
          <p:spPr>
            <a:xfrm>
              <a:off x="5915594" y="4547795"/>
              <a:ext cx="74428" cy="735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5911702" y="4690957"/>
              <a:ext cx="83821" cy="113502"/>
              <a:chOff x="5926454" y="4719483"/>
              <a:chExt cx="83821" cy="113502"/>
            </a:xfrm>
          </p:grpSpPr>
          <p:sp>
            <p:nvSpPr>
              <p:cNvPr id="114" name="Rectangle 113"/>
              <p:cNvSpPr/>
              <p:nvPr/>
            </p:nvSpPr>
            <p:spPr>
              <a:xfrm>
                <a:off x="5943600" y="4719483"/>
                <a:ext cx="45719" cy="1135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5926454" y="4747708"/>
                <a:ext cx="8382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3" name="Straight Connector 112"/>
            <p:cNvCxnSpPr>
              <a:stCxn id="111" idx="4"/>
              <a:endCxn id="114" idx="0"/>
            </p:cNvCxnSpPr>
            <p:nvPr/>
          </p:nvCxnSpPr>
          <p:spPr>
            <a:xfrm flipH="1">
              <a:off x="5951708" y="4621305"/>
              <a:ext cx="1100" cy="696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rot="16200000">
            <a:off x="4386948" y="2124905"/>
            <a:ext cx="83821" cy="256664"/>
            <a:chOff x="5911702" y="4547795"/>
            <a:chExt cx="83821" cy="256664"/>
          </a:xfrm>
        </p:grpSpPr>
        <p:sp>
          <p:nvSpPr>
            <p:cNvPr id="117" name="Oval 116"/>
            <p:cNvSpPr/>
            <p:nvPr/>
          </p:nvSpPr>
          <p:spPr>
            <a:xfrm>
              <a:off x="5915594" y="4547795"/>
              <a:ext cx="74428" cy="735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a:off x="5911702" y="4690957"/>
              <a:ext cx="83821" cy="113502"/>
              <a:chOff x="5926454" y="4719483"/>
              <a:chExt cx="83821" cy="113502"/>
            </a:xfrm>
          </p:grpSpPr>
          <p:sp>
            <p:nvSpPr>
              <p:cNvPr id="120" name="Rectangle 119"/>
              <p:cNvSpPr/>
              <p:nvPr/>
            </p:nvSpPr>
            <p:spPr>
              <a:xfrm>
                <a:off x="5943600" y="4719483"/>
                <a:ext cx="45719" cy="1135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926454" y="4747708"/>
                <a:ext cx="8382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9" name="Straight Connector 118"/>
            <p:cNvCxnSpPr>
              <a:stCxn id="117" idx="4"/>
              <a:endCxn id="120" idx="0"/>
            </p:cNvCxnSpPr>
            <p:nvPr/>
          </p:nvCxnSpPr>
          <p:spPr>
            <a:xfrm flipH="1">
              <a:off x="5951708" y="4621305"/>
              <a:ext cx="1100" cy="696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rot="5400000">
            <a:off x="2260001" y="2205386"/>
            <a:ext cx="83821" cy="256664"/>
            <a:chOff x="5911702" y="4547795"/>
            <a:chExt cx="83821" cy="256664"/>
          </a:xfrm>
        </p:grpSpPr>
        <p:sp>
          <p:nvSpPr>
            <p:cNvPr id="123" name="Oval 122"/>
            <p:cNvSpPr/>
            <p:nvPr/>
          </p:nvSpPr>
          <p:spPr>
            <a:xfrm>
              <a:off x="5915594" y="4547795"/>
              <a:ext cx="74428" cy="735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5911702" y="4690957"/>
              <a:ext cx="83821" cy="113502"/>
              <a:chOff x="5926454" y="4719483"/>
              <a:chExt cx="83821" cy="113502"/>
            </a:xfrm>
          </p:grpSpPr>
          <p:sp>
            <p:nvSpPr>
              <p:cNvPr id="126" name="Rectangle 125"/>
              <p:cNvSpPr/>
              <p:nvPr/>
            </p:nvSpPr>
            <p:spPr>
              <a:xfrm>
                <a:off x="5943600" y="4719483"/>
                <a:ext cx="45719" cy="1135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926454" y="4747708"/>
                <a:ext cx="8382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5" name="Straight Connector 124"/>
            <p:cNvCxnSpPr>
              <a:stCxn id="123" idx="4"/>
              <a:endCxn id="126" idx="0"/>
            </p:cNvCxnSpPr>
            <p:nvPr/>
          </p:nvCxnSpPr>
          <p:spPr>
            <a:xfrm flipH="1">
              <a:off x="5951708" y="4621305"/>
              <a:ext cx="1100" cy="696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2632067" y="1653870"/>
            <a:ext cx="80682" cy="228793"/>
            <a:chOff x="10630572" y="1388644"/>
            <a:chExt cx="80682" cy="228793"/>
          </a:xfrm>
        </p:grpSpPr>
        <p:sp>
          <p:nvSpPr>
            <p:cNvPr id="128" name="Rectangle 127"/>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a:stCxn id="128"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2991544" y="1641618"/>
            <a:ext cx="80682" cy="228793"/>
            <a:chOff x="10630572" y="1388644"/>
            <a:chExt cx="80682" cy="228793"/>
          </a:xfrm>
        </p:grpSpPr>
        <p:sp>
          <p:nvSpPr>
            <p:cNvPr id="134" name="Rectangle 133"/>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34"/>
            <p:cNvCxnSpPr>
              <a:stCxn id="134"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136" name="Oval 135"/>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2540804" y="2861907"/>
            <a:ext cx="80682" cy="228793"/>
            <a:chOff x="10630572" y="1388644"/>
            <a:chExt cx="80682" cy="228793"/>
          </a:xfrm>
        </p:grpSpPr>
        <p:sp>
          <p:nvSpPr>
            <p:cNvPr id="138" name="Rectangle 137"/>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p:cNvCxnSpPr>
              <a:stCxn id="138"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p:cNvGrpSpPr/>
          <p:nvPr/>
        </p:nvGrpSpPr>
        <p:grpSpPr>
          <a:xfrm>
            <a:off x="2710600" y="2864471"/>
            <a:ext cx="80682" cy="228793"/>
            <a:chOff x="10630572" y="1388644"/>
            <a:chExt cx="80682" cy="228793"/>
          </a:xfrm>
        </p:grpSpPr>
        <p:sp>
          <p:nvSpPr>
            <p:cNvPr id="142" name="Rectangle 141"/>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144" name="Oval 143"/>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2893894" y="2857673"/>
            <a:ext cx="80682" cy="228793"/>
            <a:chOff x="10630572" y="1388644"/>
            <a:chExt cx="80682" cy="228793"/>
          </a:xfrm>
        </p:grpSpPr>
        <p:sp>
          <p:nvSpPr>
            <p:cNvPr id="146" name="Rectangle 145"/>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Connector 146"/>
            <p:cNvCxnSpPr>
              <a:stCxn id="146"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148" name="Oval 147"/>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3086227" y="2857673"/>
            <a:ext cx="80682" cy="228793"/>
            <a:chOff x="10630572" y="1388644"/>
            <a:chExt cx="80682" cy="228793"/>
          </a:xfrm>
        </p:grpSpPr>
        <p:sp>
          <p:nvSpPr>
            <p:cNvPr id="150" name="Rectangle 149"/>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152" name="Oval 151"/>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3397842" y="2853987"/>
            <a:ext cx="80682" cy="228793"/>
            <a:chOff x="10630572" y="1388644"/>
            <a:chExt cx="80682" cy="228793"/>
          </a:xfrm>
        </p:grpSpPr>
        <p:sp>
          <p:nvSpPr>
            <p:cNvPr id="154" name="Rectangle 153"/>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Connector 154"/>
            <p:cNvCxnSpPr>
              <a:stCxn id="154"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156" name="Oval 155"/>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3626301" y="2861186"/>
            <a:ext cx="80682" cy="228793"/>
            <a:chOff x="10630572" y="1388644"/>
            <a:chExt cx="80682" cy="228793"/>
          </a:xfrm>
        </p:grpSpPr>
        <p:sp>
          <p:nvSpPr>
            <p:cNvPr id="158" name="Rectangle 157"/>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8"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160" name="Oval 159"/>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4462474" y="1731109"/>
            <a:ext cx="80682" cy="228793"/>
            <a:chOff x="10630572" y="1388644"/>
            <a:chExt cx="80682" cy="228793"/>
          </a:xfrm>
        </p:grpSpPr>
        <p:sp>
          <p:nvSpPr>
            <p:cNvPr id="162" name="Rectangle 161"/>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a:stCxn id="162"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164" name="Oval 163"/>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3239850" y="1676379"/>
            <a:ext cx="80682" cy="228793"/>
            <a:chOff x="10630572" y="1388644"/>
            <a:chExt cx="80682" cy="228793"/>
          </a:xfrm>
        </p:grpSpPr>
        <p:sp>
          <p:nvSpPr>
            <p:cNvPr id="166" name="Rectangle 165"/>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66"/>
            <p:cNvCxnSpPr>
              <a:stCxn id="166"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168" name="Oval 167"/>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3443036" y="1689451"/>
            <a:ext cx="80682" cy="228793"/>
            <a:chOff x="10630572" y="1388644"/>
            <a:chExt cx="80682" cy="228793"/>
          </a:xfrm>
        </p:grpSpPr>
        <p:sp>
          <p:nvSpPr>
            <p:cNvPr id="170" name="Rectangle 169"/>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p:cNvCxnSpPr>
              <a:stCxn id="170"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172" name="Oval 171"/>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3680075" y="1691936"/>
            <a:ext cx="80682" cy="228793"/>
            <a:chOff x="10630572" y="1388644"/>
            <a:chExt cx="80682" cy="228793"/>
          </a:xfrm>
        </p:grpSpPr>
        <p:sp>
          <p:nvSpPr>
            <p:cNvPr id="174" name="Rectangle 173"/>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Connector 174"/>
            <p:cNvCxnSpPr>
              <a:stCxn id="174"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176" name="Oval 175"/>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3902831" y="1715621"/>
            <a:ext cx="80682" cy="228793"/>
            <a:chOff x="10630572" y="1388644"/>
            <a:chExt cx="80682" cy="228793"/>
          </a:xfrm>
        </p:grpSpPr>
        <p:sp>
          <p:nvSpPr>
            <p:cNvPr id="178" name="Rectangle 177"/>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 name="Straight Connector 178"/>
            <p:cNvCxnSpPr>
              <a:stCxn id="178"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180" name="Oval 179"/>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3920941" y="2857673"/>
            <a:ext cx="80682" cy="228793"/>
            <a:chOff x="10630572" y="1388644"/>
            <a:chExt cx="80682" cy="228793"/>
          </a:xfrm>
        </p:grpSpPr>
        <p:sp>
          <p:nvSpPr>
            <p:cNvPr id="190" name="Rectangle 189"/>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p:cNvCxnSpPr>
              <a:stCxn id="190"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192" name="Oval 191"/>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p:cNvGrpSpPr/>
          <p:nvPr/>
        </p:nvGrpSpPr>
        <p:grpSpPr>
          <a:xfrm>
            <a:off x="5235920" y="1748086"/>
            <a:ext cx="80682" cy="228793"/>
            <a:chOff x="10630572" y="1388644"/>
            <a:chExt cx="80682" cy="228793"/>
          </a:xfrm>
        </p:grpSpPr>
        <p:sp>
          <p:nvSpPr>
            <p:cNvPr id="194" name="Rectangle 193"/>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p:cNvCxnSpPr>
              <a:stCxn id="194"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196" name="Oval 195"/>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rot="16200000">
            <a:off x="5628722" y="2692218"/>
            <a:ext cx="83821" cy="256664"/>
            <a:chOff x="5911702" y="4547795"/>
            <a:chExt cx="83821" cy="256664"/>
          </a:xfrm>
        </p:grpSpPr>
        <p:sp>
          <p:nvSpPr>
            <p:cNvPr id="204" name="Oval 203"/>
            <p:cNvSpPr/>
            <p:nvPr/>
          </p:nvSpPr>
          <p:spPr>
            <a:xfrm>
              <a:off x="5915594" y="4547795"/>
              <a:ext cx="74428" cy="735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p:cNvGrpSpPr/>
            <p:nvPr/>
          </p:nvGrpSpPr>
          <p:grpSpPr>
            <a:xfrm>
              <a:off x="5911702" y="4690957"/>
              <a:ext cx="83821" cy="113502"/>
              <a:chOff x="5926454" y="4719483"/>
              <a:chExt cx="83821" cy="113502"/>
            </a:xfrm>
          </p:grpSpPr>
          <p:sp>
            <p:nvSpPr>
              <p:cNvPr id="207" name="Rectangle 206"/>
              <p:cNvSpPr/>
              <p:nvPr/>
            </p:nvSpPr>
            <p:spPr>
              <a:xfrm>
                <a:off x="5943600" y="4719483"/>
                <a:ext cx="45719" cy="1135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5926454" y="4747708"/>
                <a:ext cx="8382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6" name="Straight Connector 205"/>
            <p:cNvCxnSpPr>
              <a:stCxn id="204" idx="4"/>
              <a:endCxn id="207" idx="0"/>
            </p:cNvCxnSpPr>
            <p:nvPr/>
          </p:nvCxnSpPr>
          <p:spPr>
            <a:xfrm flipH="1">
              <a:off x="5951708" y="4621305"/>
              <a:ext cx="1100" cy="696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rot="16200000">
            <a:off x="5640673" y="2106403"/>
            <a:ext cx="83821" cy="256664"/>
            <a:chOff x="5911702" y="4547795"/>
            <a:chExt cx="83821" cy="256664"/>
          </a:xfrm>
        </p:grpSpPr>
        <p:sp>
          <p:nvSpPr>
            <p:cNvPr id="210" name="Oval 209"/>
            <p:cNvSpPr/>
            <p:nvPr/>
          </p:nvSpPr>
          <p:spPr>
            <a:xfrm>
              <a:off x="5915594" y="4547795"/>
              <a:ext cx="74428" cy="735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210"/>
            <p:cNvGrpSpPr/>
            <p:nvPr/>
          </p:nvGrpSpPr>
          <p:grpSpPr>
            <a:xfrm>
              <a:off x="5911702" y="4690957"/>
              <a:ext cx="83821" cy="113502"/>
              <a:chOff x="5926454" y="4719483"/>
              <a:chExt cx="83821" cy="113502"/>
            </a:xfrm>
          </p:grpSpPr>
          <p:sp>
            <p:nvSpPr>
              <p:cNvPr id="213" name="Rectangle 212"/>
              <p:cNvSpPr/>
              <p:nvPr/>
            </p:nvSpPr>
            <p:spPr>
              <a:xfrm>
                <a:off x="5943600" y="4719483"/>
                <a:ext cx="45719" cy="11350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5926454" y="4747708"/>
                <a:ext cx="8382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2" name="Straight Connector 211"/>
            <p:cNvCxnSpPr>
              <a:stCxn id="210" idx="4"/>
              <a:endCxn id="213" idx="0"/>
            </p:cNvCxnSpPr>
            <p:nvPr/>
          </p:nvCxnSpPr>
          <p:spPr>
            <a:xfrm flipH="1">
              <a:off x="5951708" y="4621305"/>
              <a:ext cx="1100" cy="696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5" name="Group 214"/>
          <p:cNvGrpSpPr/>
          <p:nvPr/>
        </p:nvGrpSpPr>
        <p:grpSpPr>
          <a:xfrm>
            <a:off x="4714603" y="2870828"/>
            <a:ext cx="80682" cy="228793"/>
            <a:chOff x="10630572" y="1388644"/>
            <a:chExt cx="80682" cy="228793"/>
          </a:xfrm>
        </p:grpSpPr>
        <p:sp>
          <p:nvSpPr>
            <p:cNvPr id="216" name="Rectangle 215"/>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p:cNvCxnSpPr>
              <a:stCxn id="216"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4514144" y="2861209"/>
            <a:ext cx="80682" cy="228793"/>
            <a:chOff x="10630572" y="1388644"/>
            <a:chExt cx="80682" cy="228793"/>
          </a:xfrm>
        </p:grpSpPr>
        <p:sp>
          <p:nvSpPr>
            <p:cNvPr id="220" name="Rectangle 219"/>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1" name="Straight Connector 220"/>
            <p:cNvCxnSpPr>
              <a:stCxn id="220"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222" name="Oval 221"/>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5111068" y="2878997"/>
            <a:ext cx="80682" cy="228793"/>
            <a:chOff x="10630572" y="1388644"/>
            <a:chExt cx="80682" cy="228793"/>
          </a:xfrm>
        </p:grpSpPr>
        <p:sp>
          <p:nvSpPr>
            <p:cNvPr id="224" name="Rectangle 223"/>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p:cNvCxnSpPr>
              <a:stCxn id="224"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226" name="Oval 225"/>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26"/>
          <p:cNvGrpSpPr/>
          <p:nvPr/>
        </p:nvGrpSpPr>
        <p:grpSpPr>
          <a:xfrm>
            <a:off x="5298956" y="2886976"/>
            <a:ext cx="80682" cy="228793"/>
            <a:chOff x="10630572" y="1388644"/>
            <a:chExt cx="80682" cy="228793"/>
          </a:xfrm>
        </p:grpSpPr>
        <p:sp>
          <p:nvSpPr>
            <p:cNvPr id="228" name="Rectangle 227"/>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9" name="Straight Connector 228"/>
            <p:cNvCxnSpPr>
              <a:stCxn id="228"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230" name="Oval 229"/>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8543706" y="3047012"/>
            <a:ext cx="80682" cy="228793"/>
            <a:chOff x="10630572" y="1388644"/>
            <a:chExt cx="80682" cy="228793"/>
          </a:xfrm>
        </p:grpSpPr>
        <p:sp>
          <p:nvSpPr>
            <p:cNvPr id="232" name="Rectangle 231"/>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3" name="Straight Connector 232"/>
            <p:cNvCxnSpPr>
              <a:stCxn id="232"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234" name="Oval 233"/>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p:cNvGrpSpPr/>
          <p:nvPr/>
        </p:nvGrpSpPr>
        <p:grpSpPr>
          <a:xfrm rot="10800000">
            <a:off x="2516889" y="1836707"/>
            <a:ext cx="80682" cy="228793"/>
            <a:chOff x="10630572" y="1388644"/>
            <a:chExt cx="80682" cy="228793"/>
          </a:xfrm>
        </p:grpSpPr>
        <p:sp>
          <p:nvSpPr>
            <p:cNvPr id="236" name="Rectangle 235"/>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p:cNvCxnSpPr>
              <a:stCxn id="236"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238" name="Oval 237"/>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4691252" y="1733195"/>
            <a:ext cx="80682" cy="228793"/>
            <a:chOff x="10630572" y="1388644"/>
            <a:chExt cx="80682" cy="228793"/>
          </a:xfrm>
        </p:grpSpPr>
        <p:sp>
          <p:nvSpPr>
            <p:cNvPr id="240" name="Rectangle 239"/>
            <p:cNvSpPr/>
            <p:nvPr/>
          </p:nvSpPr>
          <p:spPr>
            <a:xfrm>
              <a:off x="10630572" y="1388644"/>
              <a:ext cx="80682" cy="915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1" name="Straight Connector 240"/>
            <p:cNvCxnSpPr>
              <a:stCxn id="240" idx="2"/>
            </p:cNvCxnSpPr>
            <p:nvPr/>
          </p:nvCxnSpPr>
          <p:spPr>
            <a:xfrm>
              <a:off x="10670913" y="1480221"/>
              <a:ext cx="330" cy="95660"/>
            </a:xfrm>
            <a:prstGeom prst="line">
              <a:avLst/>
            </a:prstGeom>
          </p:spPr>
          <p:style>
            <a:lnRef idx="1">
              <a:schemeClr val="accent1"/>
            </a:lnRef>
            <a:fillRef idx="0">
              <a:schemeClr val="accent1"/>
            </a:fillRef>
            <a:effectRef idx="0">
              <a:schemeClr val="accent1"/>
            </a:effectRef>
            <a:fontRef idx="minor">
              <a:schemeClr val="tx1"/>
            </a:fontRef>
          </p:style>
        </p:cxnSp>
        <p:sp>
          <p:nvSpPr>
            <p:cNvPr id="242" name="Oval 241"/>
            <p:cNvSpPr/>
            <p:nvPr/>
          </p:nvSpPr>
          <p:spPr>
            <a:xfrm>
              <a:off x="10648053" y="1571718"/>
              <a:ext cx="45719" cy="457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3" name="Picture 242"/>
          <p:cNvPicPr>
            <a:picLocks noChangeAspect="1"/>
          </p:cNvPicPr>
          <p:nvPr/>
        </p:nvPicPr>
        <p:blipFill>
          <a:blip r:embed="rId2"/>
          <a:stretch>
            <a:fillRect/>
          </a:stretch>
        </p:blipFill>
        <p:spPr>
          <a:xfrm>
            <a:off x="2754088" y="1847273"/>
            <a:ext cx="79255" cy="231668"/>
          </a:xfrm>
          <a:prstGeom prst="rect">
            <a:avLst/>
          </a:prstGeom>
        </p:spPr>
      </p:pic>
      <p:pic>
        <p:nvPicPr>
          <p:cNvPr id="244" name="Picture 243"/>
          <p:cNvPicPr>
            <a:picLocks noChangeAspect="1"/>
          </p:cNvPicPr>
          <p:nvPr/>
        </p:nvPicPr>
        <p:blipFill>
          <a:blip r:embed="rId2"/>
          <a:stretch>
            <a:fillRect/>
          </a:stretch>
        </p:blipFill>
        <p:spPr>
          <a:xfrm>
            <a:off x="3347377" y="1871614"/>
            <a:ext cx="79255" cy="231668"/>
          </a:xfrm>
          <a:prstGeom prst="rect">
            <a:avLst/>
          </a:prstGeom>
        </p:spPr>
      </p:pic>
      <p:pic>
        <p:nvPicPr>
          <p:cNvPr id="245" name="Picture 244"/>
          <p:cNvPicPr>
            <a:picLocks noChangeAspect="1"/>
          </p:cNvPicPr>
          <p:nvPr/>
        </p:nvPicPr>
        <p:blipFill>
          <a:blip r:embed="rId2"/>
          <a:stretch>
            <a:fillRect/>
          </a:stretch>
        </p:blipFill>
        <p:spPr>
          <a:xfrm>
            <a:off x="3117300" y="1864783"/>
            <a:ext cx="79255" cy="231668"/>
          </a:xfrm>
          <a:prstGeom prst="rect">
            <a:avLst/>
          </a:prstGeom>
        </p:spPr>
      </p:pic>
      <p:pic>
        <p:nvPicPr>
          <p:cNvPr id="246" name="Picture 245"/>
          <p:cNvPicPr>
            <a:picLocks noChangeAspect="1"/>
          </p:cNvPicPr>
          <p:nvPr/>
        </p:nvPicPr>
        <p:blipFill>
          <a:blip r:embed="rId2"/>
          <a:stretch>
            <a:fillRect/>
          </a:stretch>
        </p:blipFill>
        <p:spPr>
          <a:xfrm>
            <a:off x="3574926" y="1885106"/>
            <a:ext cx="79255" cy="231668"/>
          </a:xfrm>
          <a:prstGeom prst="rect">
            <a:avLst/>
          </a:prstGeom>
        </p:spPr>
      </p:pic>
      <p:pic>
        <p:nvPicPr>
          <p:cNvPr id="247" name="Picture 246"/>
          <p:cNvPicPr>
            <a:picLocks noChangeAspect="1"/>
          </p:cNvPicPr>
          <p:nvPr/>
        </p:nvPicPr>
        <p:blipFill>
          <a:blip r:embed="rId2"/>
          <a:stretch>
            <a:fillRect/>
          </a:stretch>
        </p:blipFill>
        <p:spPr>
          <a:xfrm>
            <a:off x="4094935" y="1914183"/>
            <a:ext cx="79255" cy="231668"/>
          </a:xfrm>
          <a:prstGeom prst="rect">
            <a:avLst/>
          </a:prstGeom>
        </p:spPr>
      </p:pic>
      <p:pic>
        <p:nvPicPr>
          <p:cNvPr id="248" name="Picture 247"/>
          <p:cNvPicPr>
            <a:picLocks noChangeAspect="1"/>
          </p:cNvPicPr>
          <p:nvPr/>
        </p:nvPicPr>
        <p:blipFill>
          <a:blip r:embed="rId2"/>
          <a:stretch>
            <a:fillRect/>
          </a:stretch>
        </p:blipFill>
        <p:spPr>
          <a:xfrm>
            <a:off x="5068845" y="1937367"/>
            <a:ext cx="79255" cy="231668"/>
          </a:xfrm>
          <a:prstGeom prst="rect">
            <a:avLst/>
          </a:prstGeom>
        </p:spPr>
      </p:pic>
      <p:pic>
        <p:nvPicPr>
          <p:cNvPr id="249" name="Picture 248"/>
          <p:cNvPicPr>
            <a:picLocks noChangeAspect="1"/>
          </p:cNvPicPr>
          <p:nvPr/>
        </p:nvPicPr>
        <p:blipFill>
          <a:blip r:embed="rId2"/>
          <a:stretch>
            <a:fillRect/>
          </a:stretch>
        </p:blipFill>
        <p:spPr>
          <a:xfrm>
            <a:off x="4543870" y="1909117"/>
            <a:ext cx="79255" cy="231668"/>
          </a:xfrm>
          <a:prstGeom prst="rect">
            <a:avLst/>
          </a:prstGeom>
        </p:spPr>
      </p:pic>
      <p:pic>
        <p:nvPicPr>
          <p:cNvPr id="250" name="Picture 249"/>
          <p:cNvPicPr>
            <a:picLocks noChangeAspect="1"/>
          </p:cNvPicPr>
          <p:nvPr/>
        </p:nvPicPr>
        <p:blipFill>
          <a:blip r:embed="rId2"/>
          <a:stretch>
            <a:fillRect/>
          </a:stretch>
        </p:blipFill>
        <p:spPr>
          <a:xfrm>
            <a:off x="5354476" y="1950006"/>
            <a:ext cx="79255" cy="231668"/>
          </a:xfrm>
          <a:prstGeom prst="rect">
            <a:avLst/>
          </a:prstGeom>
        </p:spPr>
      </p:pic>
      <p:pic>
        <p:nvPicPr>
          <p:cNvPr id="251" name="Picture 250"/>
          <p:cNvPicPr>
            <a:picLocks noChangeAspect="1"/>
          </p:cNvPicPr>
          <p:nvPr/>
        </p:nvPicPr>
        <p:blipFill>
          <a:blip r:embed="rId2"/>
          <a:stretch>
            <a:fillRect/>
          </a:stretch>
        </p:blipFill>
        <p:spPr>
          <a:xfrm>
            <a:off x="5376902" y="3080022"/>
            <a:ext cx="79255" cy="231668"/>
          </a:xfrm>
          <a:prstGeom prst="rect">
            <a:avLst/>
          </a:prstGeom>
        </p:spPr>
      </p:pic>
      <p:pic>
        <p:nvPicPr>
          <p:cNvPr id="252" name="Picture 251"/>
          <p:cNvPicPr>
            <a:picLocks noChangeAspect="1"/>
          </p:cNvPicPr>
          <p:nvPr/>
        </p:nvPicPr>
        <p:blipFill>
          <a:blip r:embed="rId2"/>
          <a:stretch>
            <a:fillRect/>
          </a:stretch>
        </p:blipFill>
        <p:spPr>
          <a:xfrm>
            <a:off x="5193389" y="3075581"/>
            <a:ext cx="79255" cy="231668"/>
          </a:xfrm>
          <a:prstGeom prst="rect">
            <a:avLst/>
          </a:prstGeom>
        </p:spPr>
      </p:pic>
      <p:pic>
        <p:nvPicPr>
          <p:cNvPr id="253" name="Picture 252"/>
          <p:cNvPicPr>
            <a:picLocks noChangeAspect="1"/>
          </p:cNvPicPr>
          <p:nvPr/>
        </p:nvPicPr>
        <p:blipFill>
          <a:blip r:embed="rId2"/>
          <a:stretch>
            <a:fillRect/>
          </a:stretch>
        </p:blipFill>
        <p:spPr>
          <a:xfrm>
            <a:off x="4602716" y="3051184"/>
            <a:ext cx="79255" cy="231668"/>
          </a:xfrm>
          <a:prstGeom prst="rect">
            <a:avLst/>
          </a:prstGeom>
        </p:spPr>
      </p:pic>
      <p:pic>
        <p:nvPicPr>
          <p:cNvPr id="254" name="Picture 253"/>
          <p:cNvPicPr>
            <a:picLocks noChangeAspect="1"/>
          </p:cNvPicPr>
          <p:nvPr/>
        </p:nvPicPr>
        <p:blipFill>
          <a:blip r:embed="rId2"/>
          <a:stretch>
            <a:fillRect/>
          </a:stretch>
        </p:blipFill>
        <p:spPr>
          <a:xfrm>
            <a:off x="4052596" y="3041933"/>
            <a:ext cx="79255" cy="231668"/>
          </a:xfrm>
          <a:prstGeom prst="rect">
            <a:avLst/>
          </a:prstGeom>
        </p:spPr>
      </p:pic>
      <p:pic>
        <p:nvPicPr>
          <p:cNvPr id="255" name="Picture 254"/>
          <p:cNvPicPr>
            <a:picLocks noChangeAspect="1"/>
          </p:cNvPicPr>
          <p:nvPr/>
        </p:nvPicPr>
        <p:blipFill>
          <a:blip r:embed="rId2"/>
          <a:stretch>
            <a:fillRect/>
          </a:stretch>
        </p:blipFill>
        <p:spPr>
          <a:xfrm>
            <a:off x="4739730" y="1920729"/>
            <a:ext cx="79255" cy="231668"/>
          </a:xfrm>
          <a:prstGeom prst="rect">
            <a:avLst/>
          </a:prstGeom>
        </p:spPr>
      </p:pic>
      <p:pic>
        <p:nvPicPr>
          <p:cNvPr id="256" name="Picture 255"/>
          <p:cNvPicPr>
            <a:picLocks noChangeAspect="1"/>
          </p:cNvPicPr>
          <p:nvPr/>
        </p:nvPicPr>
        <p:blipFill>
          <a:blip r:embed="rId2"/>
          <a:stretch>
            <a:fillRect/>
          </a:stretch>
        </p:blipFill>
        <p:spPr>
          <a:xfrm>
            <a:off x="4832052" y="3062071"/>
            <a:ext cx="79255" cy="231668"/>
          </a:xfrm>
          <a:prstGeom prst="rect">
            <a:avLst/>
          </a:prstGeom>
        </p:spPr>
      </p:pic>
      <p:pic>
        <p:nvPicPr>
          <p:cNvPr id="258" name="Picture 257"/>
          <p:cNvPicPr>
            <a:picLocks noChangeAspect="1"/>
          </p:cNvPicPr>
          <p:nvPr/>
        </p:nvPicPr>
        <p:blipFill>
          <a:blip r:embed="rId3"/>
          <a:stretch>
            <a:fillRect/>
          </a:stretch>
        </p:blipFill>
        <p:spPr>
          <a:xfrm>
            <a:off x="3764919" y="3056214"/>
            <a:ext cx="79255" cy="231668"/>
          </a:xfrm>
          <a:prstGeom prst="rect">
            <a:avLst/>
          </a:prstGeom>
        </p:spPr>
      </p:pic>
      <p:pic>
        <p:nvPicPr>
          <p:cNvPr id="259" name="Picture 258"/>
          <p:cNvPicPr>
            <a:picLocks noChangeAspect="1"/>
          </p:cNvPicPr>
          <p:nvPr/>
        </p:nvPicPr>
        <p:blipFill>
          <a:blip r:embed="rId3"/>
          <a:stretch>
            <a:fillRect/>
          </a:stretch>
        </p:blipFill>
        <p:spPr>
          <a:xfrm>
            <a:off x="3516869" y="3053902"/>
            <a:ext cx="79255" cy="231668"/>
          </a:xfrm>
          <a:prstGeom prst="rect">
            <a:avLst/>
          </a:prstGeom>
        </p:spPr>
      </p:pic>
      <p:pic>
        <p:nvPicPr>
          <p:cNvPr id="260" name="Picture 259"/>
          <p:cNvPicPr>
            <a:picLocks noChangeAspect="1"/>
          </p:cNvPicPr>
          <p:nvPr/>
        </p:nvPicPr>
        <p:blipFill>
          <a:blip r:embed="rId3"/>
          <a:stretch>
            <a:fillRect/>
          </a:stretch>
        </p:blipFill>
        <p:spPr>
          <a:xfrm>
            <a:off x="2806615" y="3051648"/>
            <a:ext cx="79255" cy="231668"/>
          </a:xfrm>
          <a:prstGeom prst="rect">
            <a:avLst/>
          </a:prstGeom>
        </p:spPr>
      </p:pic>
      <p:pic>
        <p:nvPicPr>
          <p:cNvPr id="261" name="Picture 260"/>
          <p:cNvPicPr>
            <a:picLocks noChangeAspect="1"/>
          </p:cNvPicPr>
          <p:nvPr/>
        </p:nvPicPr>
        <p:blipFill>
          <a:blip r:embed="rId3"/>
          <a:stretch>
            <a:fillRect/>
          </a:stretch>
        </p:blipFill>
        <p:spPr>
          <a:xfrm>
            <a:off x="3176452" y="3057272"/>
            <a:ext cx="79255" cy="231668"/>
          </a:xfrm>
          <a:prstGeom prst="rect">
            <a:avLst/>
          </a:prstGeom>
        </p:spPr>
      </p:pic>
      <p:pic>
        <p:nvPicPr>
          <p:cNvPr id="262" name="Picture 261"/>
          <p:cNvPicPr>
            <a:picLocks noChangeAspect="1"/>
          </p:cNvPicPr>
          <p:nvPr/>
        </p:nvPicPr>
        <p:blipFill>
          <a:blip r:embed="rId3"/>
          <a:stretch>
            <a:fillRect/>
          </a:stretch>
        </p:blipFill>
        <p:spPr>
          <a:xfrm>
            <a:off x="5031813" y="3078117"/>
            <a:ext cx="79255" cy="231668"/>
          </a:xfrm>
          <a:prstGeom prst="rect">
            <a:avLst/>
          </a:prstGeom>
        </p:spPr>
      </p:pic>
      <p:pic>
        <p:nvPicPr>
          <p:cNvPr id="263" name="Picture 262"/>
          <p:cNvPicPr>
            <a:picLocks noChangeAspect="1"/>
          </p:cNvPicPr>
          <p:nvPr/>
        </p:nvPicPr>
        <p:blipFill>
          <a:blip r:embed="rId3"/>
          <a:stretch>
            <a:fillRect/>
          </a:stretch>
        </p:blipFill>
        <p:spPr>
          <a:xfrm rot="16200000">
            <a:off x="5606576" y="2393561"/>
            <a:ext cx="79255" cy="231668"/>
          </a:xfrm>
          <a:prstGeom prst="rect">
            <a:avLst/>
          </a:prstGeom>
        </p:spPr>
      </p:pic>
      <p:pic>
        <p:nvPicPr>
          <p:cNvPr id="264" name="Picture 263"/>
          <p:cNvPicPr>
            <a:picLocks noChangeAspect="1"/>
          </p:cNvPicPr>
          <p:nvPr/>
        </p:nvPicPr>
        <p:blipFill>
          <a:blip r:embed="rId3"/>
          <a:stretch>
            <a:fillRect/>
          </a:stretch>
        </p:blipFill>
        <p:spPr>
          <a:xfrm>
            <a:off x="2625893" y="3053902"/>
            <a:ext cx="79255" cy="231668"/>
          </a:xfrm>
          <a:prstGeom prst="rect">
            <a:avLst/>
          </a:prstGeom>
        </p:spPr>
      </p:pic>
      <p:pic>
        <p:nvPicPr>
          <p:cNvPr id="265" name="Picture 264"/>
          <p:cNvPicPr>
            <a:picLocks noChangeAspect="1"/>
          </p:cNvPicPr>
          <p:nvPr/>
        </p:nvPicPr>
        <p:blipFill>
          <a:blip r:embed="rId3"/>
          <a:stretch>
            <a:fillRect/>
          </a:stretch>
        </p:blipFill>
        <p:spPr>
          <a:xfrm>
            <a:off x="3018246" y="3051184"/>
            <a:ext cx="79255" cy="231668"/>
          </a:xfrm>
          <a:prstGeom prst="rect">
            <a:avLst/>
          </a:prstGeom>
        </p:spPr>
      </p:pic>
      <p:pic>
        <p:nvPicPr>
          <p:cNvPr id="266" name="Picture 265"/>
          <p:cNvPicPr>
            <a:picLocks noChangeAspect="1"/>
          </p:cNvPicPr>
          <p:nvPr/>
        </p:nvPicPr>
        <p:blipFill>
          <a:blip r:embed="rId4"/>
          <a:stretch>
            <a:fillRect/>
          </a:stretch>
        </p:blipFill>
        <p:spPr>
          <a:xfrm>
            <a:off x="4131851" y="2367791"/>
            <a:ext cx="231668" cy="79255"/>
          </a:xfrm>
          <a:prstGeom prst="rect">
            <a:avLst/>
          </a:prstGeom>
        </p:spPr>
      </p:pic>
      <p:pic>
        <p:nvPicPr>
          <p:cNvPr id="267" name="Picture 266"/>
          <p:cNvPicPr>
            <a:picLocks noChangeAspect="1"/>
          </p:cNvPicPr>
          <p:nvPr/>
        </p:nvPicPr>
        <p:blipFill>
          <a:blip r:embed="rId4"/>
          <a:stretch>
            <a:fillRect/>
          </a:stretch>
        </p:blipFill>
        <p:spPr>
          <a:xfrm>
            <a:off x="4116611" y="2725359"/>
            <a:ext cx="231668" cy="79255"/>
          </a:xfrm>
          <a:prstGeom prst="rect">
            <a:avLst/>
          </a:prstGeom>
        </p:spPr>
      </p:pic>
      <p:pic>
        <p:nvPicPr>
          <p:cNvPr id="268" name="Picture 267"/>
          <p:cNvPicPr>
            <a:picLocks noChangeAspect="1"/>
          </p:cNvPicPr>
          <p:nvPr/>
        </p:nvPicPr>
        <p:blipFill>
          <a:blip r:embed="rId4"/>
          <a:stretch>
            <a:fillRect/>
          </a:stretch>
        </p:blipFill>
        <p:spPr>
          <a:xfrm>
            <a:off x="4139538" y="2552461"/>
            <a:ext cx="231668" cy="79255"/>
          </a:xfrm>
          <a:prstGeom prst="rect">
            <a:avLst/>
          </a:prstGeom>
        </p:spPr>
      </p:pic>
      <p:pic>
        <p:nvPicPr>
          <p:cNvPr id="269" name="Picture 268"/>
          <p:cNvPicPr>
            <a:picLocks noChangeAspect="1"/>
          </p:cNvPicPr>
          <p:nvPr/>
        </p:nvPicPr>
        <p:blipFill>
          <a:blip r:embed="rId4"/>
          <a:stretch>
            <a:fillRect/>
          </a:stretch>
        </p:blipFill>
        <p:spPr>
          <a:xfrm>
            <a:off x="2181125" y="3426212"/>
            <a:ext cx="231668" cy="79255"/>
          </a:xfrm>
          <a:prstGeom prst="rect">
            <a:avLst/>
          </a:prstGeom>
        </p:spPr>
      </p:pic>
      <p:pic>
        <p:nvPicPr>
          <p:cNvPr id="270" name="Picture 269"/>
          <p:cNvPicPr>
            <a:picLocks noChangeAspect="1"/>
          </p:cNvPicPr>
          <p:nvPr/>
        </p:nvPicPr>
        <p:blipFill>
          <a:blip r:embed="rId4"/>
          <a:stretch>
            <a:fillRect/>
          </a:stretch>
        </p:blipFill>
        <p:spPr>
          <a:xfrm>
            <a:off x="2185803" y="3260141"/>
            <a:ext cx="231668" cy="79255"/>
          </a:xfrm>
          <a:prstGeom prst="rect">
            <a:avLst/>
          </a:prstGeom>
        </p:spPr>
      </p:pic>
      <p:pic>
        <p:nvPicPr>
          <p:cNvPr id="271" name="Picture 270"/>
          <p:cNvPicPr>
            <a:picLocks noChangeAspect="1"/>
          </p:cNvPicPr>
          <p:nvPr/>
        </p:nvPicPr>
        <p:blipFill>
          <a:blip r:embed="rId4"/>
          <a:stretch>
            <a:fillRect/>
          </a:stretch>
        </p:blipFill>
        <p:spPr>
          <a:xfrm>
            <a:off x="2193158" y="2801951"/>
            <a:ext cx="231668" cy="79255"/>
          </a:xfrm>
          <a:prstGeom prst="rect">
            <a:avLst/>
          </a:prstGeom>
        </p:spPr>
      </p:pic>
      <p:pic>
        <p:nvPicPr>
          <p:cNvPr id="272" name="Picture 271"/>
          <p:cNvPicPr>
            <a:picLocks noChangeAspect="1"/>
          </p:cNvPicPr>
          <p:nvPr/>
        </p:nvPicPr>
        <p:blipFill>
          <a:blip r:embed="rId4"/>
          <a:stretch>
            <a:fillRect/>
          </a:stretch>
        </p:blipFill>
        <p:spPr>
          <a:xfrm>
            <a:off x="2186078" y="2605928"/>
            <a:ext cx="231668" cy="79255"/>
          </a:xfrm>
          <a:prstGeom prst="rect">
            <a:avLst/>
          </a:prstGeom>
        </p:spPr>
      </p:pic>
      <p:pic>
        <p:nvPicPr>
          <p:cNvPr id="273" name="Picture 272"/>
          <p:cNvPicPr>
            <a:picLocks noChangeAspect="1"/>
          </p:cNvPicPr>
          <p:nvPr/>
        </p:nvPicPr>
        <p:blipFill>
          <a:blip r:embed="rId4"/>
          <a:stretch>
            <a:fillRect/>
          </a:stretch>
        </p:blipFill>
        <p:spPr>
          <a:xfrm>
            <a:off x="2186078" y="2469421"/>
            <a:ext cx="231668" cy="79255"/>
          </a:xfrm>
          <a:prstGeom prst="rect">
            <a:avLst/>
          </a:prstGeom>
        </p:spPr>
      </p:pic>
      <p:pic>
        <p:nvPicPr>
          <p:cNvPr id="274" name="Picture 273"/>
          <p:cNvPicPr>
            <a:picLocks noChangeAspect="1"/>
          </p:cNvPicPr>
          <p:nvPr/>
        </p:nvPicPr>
        <p:blipFill>
          <a:blip r:embed="rId4"/>
          <a:stretch>
            <a:fillRect/>
          </a:stretch>
        </p:blipFill>
        <p:spPr>
          <a:xfrm>
            <a:off x="2193158" y="2077146"/>
            <a:ext cx="231668" cy="79255"/>
          </a:xfrm>
          <a:prstGeom prst="rect">
            <a:avLst/>
          </a:prstGeom>
        </p:spPr>
      </p:pic>
      <p:pic>
        <p:nvPicPr>
          <p:cNvPr id="275" name="Picture 274"/>
          <p:cNvPicPr>
            <a:picLocks noChangeAspect="1"/>
          </p:cNvPicPr>
          <p:nvPr/>
        </p:nvPicPr>
        <p:blipFill>
          <a:blip r:embed="rId4"/>
          <a:stretch>
            <a:fillRect/>
          </a:stretch>
        </p:blipFill>
        <p:spPr>
          <a:xfrm>
            <a:off x="4113039" y="2864435"/>
            <a:ext cx="231668" cy="79255"/>
          </a:xfrm>
          <a:prstGeom prst="rect">
            <a:avLst/>
          </a:prstGeom>
        </p:spPr>
      </p:pic>
      <p:pic>
        <p:nvPicPr>
          <p:cNvPr id="276" name="Picture 275"/>
          <p:cNvPicPr>
            <a:picLocks noChangeAspect="1"/>
          </p:cNvPicPr>
          <p:nvPr/>
        </p:nvPicPr>
        <p:blipFill>
          <a:blip r:embed="rId4"/>
          <a:stretch>
            <a:fillRect/>
          </a:stretch>
        </p:blipFill>
        <p:spPr>
          <a:xfrm>
            <a:off x="5354476" y="2627106"/>
            <a:ext cx="231668" cy="79255"/>
          </a:xfrm>
          <a:prstGeom prst="rect">
            <a:avLst/>
          </a:prstGeom>
        </p:spPr>
      </p:pic>
      <p:pic>
        <p:nvPicPr>
          <p:cNvPr id="277" name="Picture 276"/>
          <p:cNvPicPr>
            <a:picLocks noChangeAspect="1"/>
          </p:cNvPicPr>
          <p:nvPr/>
        </p:nvPicPr>
        <p:blipFill>
          <a:blip r:embed="rId4"/>
          <a:stretch>
            <a:fillRect/>
          </a:stretch>
        </p:blipFill>
        <p:spPr>
          <a:xfrm>
            <a:off x="5347388" y="2512115"/>
            <a:ext cx="231668" cy="79255"/>
          </a:xfrm>
          <a:prstGeom prst="rect">
            <a:avLst/>
          </a:prstGeom>
        </p:spPr>
      </p:pic>
      <p:pic>
        <p:nvPicPr>
          <p:cNvPr id="278" name="Picture 277"/>
          <p:cNvPicPr>
            <a:picLocks noChangeAspect="1"/>
          </p:cNvPicPr>
          <p:nvPr/>
        </p:nvPicPr>
        <p:blipFill>
          <a:blip r:embed="rId4"/>
          <a:stretch>
            <a:fillRect/>
          </a:stretch>
        </p:blipFill>
        <p:spPr>
          <a:xfrm>
            <a:off x="5354476" y="2306530"/>
            <a:ext cx="231668" cy="79255"/>
          </a:xfrm>
          <a:prstGeom prst="rect">
            <a:avLst/>
          </a:prstGeom>
        </p:spPr>
      </p:pic>
      <p:pic>
        <p:nvPicPr>
          <p:cNvPr id="279" name="Picture 278"/>
          <p:cNvPicPr>
            <a:picLocks noChangeAspect="1"/>
          </p:cNvPicPr>
          <p:nvPr/>
        </p:nvPicPr>
        <p:blipFill>
          <a:blip r:embed="rId5"/>
          <a:stretch>
            <a:fillRect/>
          </a:stretch>
        </p:blipFill>
        <p:spPr>
          <a:xfrm>
            <a:off x="2363048" y="2552299"/>
            <a:ext cx="231668" cy="79255"/>
          </a:xfrm>
          <a:prstGeom prst="rect">
            <a:avLst/>
          </a:prstGeom>
        </p:spPr>
      </p:pic>
      <p:pic>
        <p:nvPicPr>
          <p:cNvPr id="280" name="Picture 279"/>
          <p:cNvPicPr>
            <a:picLocks noChangeAspect="1"/>
          </p:cNvPicPr>
          <p:nvPr/>
        </p:nvPicPr>
        <p:blipFill>
          <a:blip r:embed="rId5"/>
          <a:stretch>
            <a:fillRect/>
          </a:stretch>
        </p:blipFill>
        <p:spPr>
          <a:xfrm>
            <a:off x="2369842" y="2710787"/>
            <a:ext cx="231668" cy="79255"/>
          </a:xfrm>
          <a:prstGeom prst="rect">
            <a:avLst/>
          </a:prstGeom>
        </p:spPr>
      </p:pic>
      <p:pic>
        <p:nvPicPr>
          <p:cNvPr id="281" name="Picture 280"/>
          <p:cNvPicPr>
            <a:picLocks noChangeAspect="1"/>
          </p:cNvPicPr>
          <p:nvPr/>
        </p:nvPicPr>
        <p:blipFill>
          <a:blip r:embed="rId5"/>
          <a:stretch>
            <a:fillRect/>
          </a:stretch>
        </p:blipFill>
        <p:spPr>
          <a:xfrm>
            <a:off x="4303266" y="2437716"/>
            <a:ext cx="231668" cy="79255"/>
          </a:xfrm>
          <a:prstGeom prst="rect">
            <a:avLst/>
          </a:prstGeom>
        </p:spPr>
      </p:pic>
      <p:pic>
        <p:nvPicPr>
          <p:cNvPr id="282" name="Picture 281"/>
          <p:cNvPicPr>
            <a:picLocks noChangeAspect="1"/>
          </p:cNvPicPr>
          <p:nvPr/>
        </p:nvPicPr>
        <p:blipFill>
          <a:blip r:embed="rId5"/>
          <a:stretch>
            <a:fillRect/>
          </a:stretch>
        </p:blipFill>
        <p:spPr>
          <a:xfrm>
            <a:off x="4294020" y="2680755"/>
            <a:ext cx="231668" cy="79255"/>
          </a:xfrm>
          <a:prstGeom prst="rect">
            <a:avLst/>
          </a:prstGeom>
        </p:spPr>
      </p:pic>
      <p:pic>
        <p:nvPicPr>
          <p:cNvPr id="283" name="Picture 282"/>
          <p:cNvPicPr>
            <a:picLocks noChangeAspect="1"/>
          </p:cNvPicPr>
          <p:nvPr/>
        </p:nvPicPr>
        <p:blipFill>
          <a:blip r:embed="rId5"/>
          <a:stretch>
            <a:fillRect/>
          </a:stretch>
        </p:blipFill>
        <p:spPr>
          <a:xfrm>
            <a:off x="4295492" y="2808690"/>
            <a:ext cx="231668" cy="79255"/>
          </a:xfrm>
          <a:prstGeom prst="rect">
            <a:avLst/>
          </a:prstGeom>
        </p:spPr>
      </p:pic>
      <p:pic>
        <p:nvPicPr>
          <p:cNvPr id="284" name="Picture 283"/>
          <p:cNvPicPr>
            <a:picLocks noChangeAspect="1"/>
          </p:cNvPicPr>
          <p:nvPr/>
        </p:nvPicPr>
        <p:blipFill>
          <a:blip r:embed="rId5"/>
          <a:stretch>
            <a:fillRect/>
          </a:stretch>
        </p:blipFill>
        <p:spPr>
          <a:xfrm>
            <a:off x="5530370" y="2070515"/>
            <a:ext cx="231668" cy="79255"/>
          </a:xfrm>
          <a:prstGeom prst="rect">
            <a:avLst/>
          </a:prstGeom>
        </p:spPr>
      </p:pic>
      <p:pic>
        <p:nvPicPr>
          <p:cNvPr id="285" name="Picture 284"/>
          <p:cNvPicPr>
            <a:picLocks noChangeAspect="1"/>
          </p:cNvPicPr>
          <p:nvPr/>
        </p:nvPicPr>
        <p:blipFill>
          <a:blip r:embed="rId5"/>
          <a:stretch>
            <a:fillRect/>
          </a:stretch>
        </p:blipFill>
        <p:spPr>
          <a:xfrm>
            <a:off x="2369842" y="2404808"/>
            <a:ext cx="231668" cy="79255"/>
          </a:xfrm>
          <a:prstGeom prst="rect">
            <a:avLst/>
          </a:prstGeom>
        </p:spPr>
      </p:pic>
      <p:pic>
        <p:nvPicPr>
          <p:cNvPr id="286" name="Picture 285"/>
          <p:cNvPicPr>
            <a:picLocks noChangeAspect="1"/>
          </p:cNvPicPr>
          <p:nvPr/>
        </p:nvPicPr>
        <p:blipFill>
          <a:blip r:embed="rId5"/>
          <a:stretch>
            <a:fillRect/>
          </a:stretch>
        </p:blipFill>
        <p:spPr>
          <a:xfrm>
            <a:off x="2370389" y="2162522"/>
            <a:ext cx="231668" cy="79255"/>
          </a:xfrm>
          <a:prstGeom prst="rect">
            <a:avLst/>
          </a:prstGeom>
        </p:spPr>
      </p:pic>
      <p:pic>
        <p:nvPicPr>
          <p:cNvPr id="287" name="Picture 286"/>
          <p:cNvPicPr>
            <a:picLocks noChangeAspect="1"/>
          </p:cNvPicPr>
          <p:nvPr/>
        </p:nvPicPr>
        <p:blipFill>
          <a:blip r:embed="rId5"/>
          <a:stretch>
            <a:fillRect/>
          </a:stretch>
        </p:blipFill>
        <p:spPr>
          <a:xfrm>
            <a:off x="5530369" y="2908017"/>
            <a:ext cx="231668" cy="79255"/>
          </a:xfrm>
          <a:prstGeom prst="rect">
            <a:avLst/>
          </a:prstGeom>
        </p:spPr>
      </p:pic>
      <p:pic>
        <p:nvPicPr>
          <p:cNvPr id="288" name="Picture 287"/>
          <p:cNvPicPr>
            <a:picLocks noChangeAspect="1"/>
          </p:cNvPicPr>
          <p:nvPr/>
        </p:nvPicPr>
        <p:blipFill>
          <a:blip r:embed="rId5"/>
          <a:stretch>
            <a:fillRect/>
          </a:stretch>
        </p:blipFill>
        <p:spPr>
          <a:xfrm>
            <a:off x="2369842" y="3343043"/>
            <a:ext cx="231668" cy="79255"/>
          </a:xfrm>
          <a:prstGeom prst="rect">
            <a:avLst/>
          </a:prstGeom>
        </p:spPr>
      </p:pic>
      <p:pic>
        <p:nvPicPr>
          <p:cNvPr id="289" name="Picture 288"/>
          <p:cNvPicPr>
            <a:picLocks noChangeAspect="1"/>
          </p:cNvPicPr>
          <p:nvPr/>
        </p:nvPicPr>
        <p:blipFill>
          <a:blip r:embed="rId5"/>
          <a:stretch>
            <a:fillRect/>
          </a:stretch>
        </p:blipFill>
        <p:spPr>
          <a:xfrm>
            <a:off x="5521717" y="2376269"/>
            <a:ext cx="231668" cy="79255"/>
          </a:xfrm>
          <a:prstGeom prst="rect">
            <a:avLst/>
          </a:prstGeom>
        </p:spPr>
      </p:pic>
      <p:sp>
        <p:nvSpPr>
          <p:cNvPr id="291" name="TextBox 290"/>
          <p:cNvSpPr txBox="1"/>
          <p:nvPr/>
        </p:nvSpPr>
        <p:spPr>
          <a:xfrm>
            <a:off x="9112837" y="1689346"/>
            <a:ext cx="1789464" cy="369332"/>
          </a:xfrm>
          <a:prstGeom prst="rect">
            <a:avLst/>
          </a:prstGeom>
          <a:noFill/>
        </p:spPr>
        <p:txBody>
          <a:bodyPr wrap="none" rtlCol="0">
            <a:spAutoFit/>
          </a:bodyPr>
          <a:lstStyle/>
          <a:p>
            <a:r>
              <a:rPr lang="en-US" dirty="0" smtClean="0"/>
              <a:t>Transmission line</a:t>
            </a:r>
            <a:endParaRPr lang="en-US" dirty="0"/>
          </a:p>
        </p:txBody>
      </p:sp>
      <p:sp>
        <p:nvSpPr>
          <p:cNvPr id="292" name="TextBox 291"/>
          <p:cNvSpPr txBox="1"/>
          <p:nvPr/>
        </p:nvSpPr>
        <p:spPr>
          <a:xfrm>
            <a:off x="9148694" y="2178218"/>
            <a:ext cx="1690527" cy="369332"/>
          </a:xfrm>
          <a:prstGeom prst="rect">
            <a:avLst/>
          </a:prstGeom>
          <a:noFill/>
        </p:spPr>
        <p:txBody>
          <a:bodyPr wrap="none" rtlCol="0">
            <a:spAutoFit/>
          </a:bodyPr>
          <a:lstStyle/>
          <a:p>
            <a:r>
              <a:rPr lang="en-US" dirty="0" smtClean="0"/>
              <a:t>Distribution line</a:t>
            </a:r>
            <a:endParaRPr lang="en-US" dirty="0"/>
          </a:p>
        </p:txBody>
      </p:sp>
      <p:sp>
        <p:nvSpPr>
          <p:cNvPr id="293" name="TextBox 292"/>
          <p:cNvSpPr txBox="1"/>
          <p:nvPr/>
        </p:nvSpPr>
        <p:spPr>
          <a:xfrm>
            <a:off x="8805330" y="2575497"/>
            <a:ext cx="1746312" cy="369332"/>
          </a:xfrm>
          <a:prstGeom prst="rect">
            <a:avLst/>
          </a:prstGeom>
          <a:noFill/>
        </p:spPr>
        <p:txBody>
          <a:bodyPr wrap="none" rtlCol="0">
            <a:spAutoFit/>
          </a:bodyPr>
          <a:lstStyle/>
          <a:p>
            <a:r>
              <a:rPr lang="en-US" dirty="0" smtClean="0"/>
              <a:t>Hydrant + lateral</a:t>
            </a:r>
            <a:endParaRPr lang="en-US" dirty="0"/>
          </a:p>
        </p:txBody>
      </p:sp>
      <p:sp>
        <p:nvSpPr>
          <p:cNvPr id="294" name="TextBox 293"/>
          <p:cNvSpPr txBox="1"/>
          <p:nvPr/>
        </p:nvSpPr>
        <p:spPr>
          <a:xfrm>
            <a:off x="8826142" y="2988364"/>
            <a:ext cx="2071657" cy="369332"/>
          </a:xfrm>
          <a:prstGeom prst="rect">
            <a:avLst/>
          </a:prstGeom>
          <a:noFill/>
        </p:spPr>
        <p:txBody>
          <a:bodyPr wrap="none" rtlCol="0">
            <a:spAutoFit/>
          </a:bodyPr>
          <a:lstStyle/>
          <a:p>
            <a:r>
              <a:rPr lang="en-US" dirty="0" smtClean="0"/>
              <a:t>Connection + lateral</a:t>
            </a:r>
            <a:endParaRPr lang="en-US" dirty="0"/>
          </a:p>
        </p:txBody>
      </p:sp>
      <p:sp>
        <p:nvSpPr>
          <p:cNvPr id="295" name="Rectangle 294"/>
          <p:cNvSpPr/>
          <p:nvPr/>
        </p:nvSpPr>
        <p:spPr>
          <a:xfrm>
            <a:off x="8258551" y="1614003"/>
            <a:ext cx="2856412" cy="19547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a:off x="7141029" y="3710285"/>
            <a:ext cx="161365" cy="1398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extBox 297"/>
          <p:cNvSpPr txBox="1"/>
          <p:nvPr/>
        </p:nvSpPr>
        <p:spPr>
          <a:xfrm>
            <a:off x="9073161" y="1179546"/>
            <a:ext cx="1194173" cy="461665"/>
          </a:xfrm>
          <a:prstGeom prst="rect">
            <a:avLst/>
          </a:prstGeom>
          <a:noFill/>
        </p:spPr>
        <p:txBody>
          <a:bodyPr wrap="none" rtlCol="0">
            <a:spAutoFit/>
          </a:bodyPr>
          <a:lstStyle/>
          <a:p>
            <a:r>
              <a:rPr lang="en-US" sz="2400" dirty="0" smtClean="0"/>
              <a:t>LEGEND</a:t>
            </a:r>
            <a:endParaRPr lang="en-US" sz="2400" dirty="0"/>
          </a:p>
        </p:txBody>
      </p:sp>
      <p:cxnSp>
        <p:nvCxnSpPr>
          <p:cNvPr id="257" name="Straight Connector 256"/>
          <p:cNvCxnSpPr/>
          <p:nvPr/>
        </p:nvCxnSpPr>
        <p:spPr>
          <a:xfrm>
            <a:off x="2051510" y="6102819"/>
            <a:ext cx="5640338" cy="877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0" name="Oval 289"/>
          <p:cNvSpPr/>
          <p:nvPr/>
        </p:nvSpPr>
        <p:spPr>
          <a:xfrm>
            <a:off x="1890145" y="6019499"/>
            <a:ext cx="161365" cy="1398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Connector 300"/>
          <p:cNvCxnSpPr/>
          <p:nvPr/>
        </p:nvCxnSpPr>
        <p:spPr>
          <a:xfrm flipV="1">
            <a:off x="2938117" y="5472582"/>
            <a:ext cx="6726" cy="586841"/>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05" name="Oval 304"/>
          <p:cNvSpPr/>
          <p:nvPr/>
        </p:nvSpPr>
        <p:spPr>
          <a:xfrm>
            <a:off x="2852731" y="6032049"/>
            <a:ext cx="161365" cy="1398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7691848" y="6120594"/>
            <a:ext cx="161365" cy="1398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2852730" y="5386338"/>
            <a:ext cx="161365" cy="13985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93020" y="4405423"/>
            <a:ext cx="10238220" cy="769441"/>
          </a:xfrm>
          <a:prstGeom prst="rect">
            <a:avLst/>
          </a:prstGeom>
        </p:spPr>
        <p:txBody>
          <a:bodyPr wrap="square">
            <a:spAutoFit/>
          </a:bodyPr>
          <a:lstStyle/>
          <a:p>
            <a:r>
              <a:rPr lang="en-US" sz="4400" b="1" dirty="0" smtClean="0">
                <a:solidFill>
                  <a:prstClr val="black"/>
                </a:solidFill>
                <a:latin typeface="Calibri Light" panose="020F0302020204030204"/>
                <a:ea typeface="+mj-ea"/>
                <a:cs typeface="+mj-cs"/>
              </a:rPr>
              <a:t>A skeletonized representation of network</a:t>
            </a:r>
            <a:endParaRPr lang="en-US" dirty="0"/>
          </a:p>
        </p:txBody>
      </p:sp>
      <p:cxnSp>
        <p:nvCxnSpPr>
          <p:cNvPr id="6" name="Straight Connector 5"/>
          <p:cNvCxnSpPr/>
          <p:nvPr/>
        </p:nvCxnSpPr>
        <p:spPr>
          <a:xfrm>
            <a:off x="645459" y="4152452"/>
            <a:ext cx="10908254"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128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42" y="193844"/>
            <a:ext cx="10515600" cy="1015911"/>
          </a:xfrm>
        </p:spPr>
        <p:txBody>
          <a:bodyPr/>
          <a:lstStyle/>
          <a:p>
            <a:r>
              <a:rPr lang="en-US" b="1" dirty="0"/>
              <a:t>Major Components in a Water System</a:t>
            </a:r>
          </a:p>
        </p:txBody>
      </p:sp>
      <p:pic>
        <p:nvPicPr>
          <p:cNvPr id="4" name="Picture 3"/>
          <p:cNvPicPr>
            <a:picLocks noChangeAspect="1"/>
          </p:cNvPicPr>
          <p:nvPr/>
        </p:nvPicPr>
        <p:blipFill>
          <a:blip r:embed="rId3"/>
          <a:stretch>
            <a:fillRect/>
          </a:stretch>
        </p:blipFill>
        <p:spPr>
          <a:xfrm>
            <a:off x="522648" y="3168278"/>
            <a:ext cx="2458915" cy="1307934"/>
          </a:xfrm>
          <a:prstGeom prst="rect">
            <a:avLst/>
          </a:prstGeom>
        </p:spPr>
      </p:pic>
      <p:pic>
        <p:nvPicPr>
          <p:cNvPr id="6" name="Picture 5"/>
          <p:cNvPicPr>
            <a:picLocks noChangeAspect="1"/>
          </p:cNvPicPr>
          <p:nvPr/>
        </p:nvPicPr>
        <p:blipFill>
          <a:blip r:embed="rId4"/>
          <a:stretch>
            <a:fillRect/>
          </a:stretch>
        </p:blipFill>
        <p:spPr>
          <a:xfrm>
            <a:off x="6791932" y="2986556"/>
            <a:ext cx="1404533" cy="1489656"/>
          </a:xfrm>
          <a:prstGeom prst="rect">
            <a:avLst/>
          </a:prstGeom>
        </p:spPr>
      </p:pic>
      <p:pic>
        <p:nvPicPr>
          <p:cNvPr id="7" name="Picture 6"/>
          <p:cNvPicPr>
            <a:picLocks noChangeAspect="1"/>
          </p:cNvPicPr>
          <p:nvPr/>
        </p:nvPicPr>
        <p:blipFill>
          <a:blip r:embed="rId5"/>
          <a:stretch>
            <a:fillRect/>
          </a:stretch>
        </p:blipFill>
        <p:spPr>
          <a:xfrm>
            <a:off x="663450" y="4837913"/>
            <a:ext cx="2318113" cy="1396502"/>
          </a:xfrm>
          <a:prstGeom prst="rect">
            <a:avLst/>
          </a:prstGeom>
        </p:spPr>
      </p:pic>
      <p:pic>
        <p:nvPicPr>
          <p:cNvPr id="8" name="Picture 7"/>
          <p:cNvPicPr>
            <a:picLocks noChangeAspect="1"/>
          </p:cNvPicPr>
          <p:nvPr/>
        </p:nvPicPr>
        <p:blipFill>
          <a:blip r:embed="rId6"/>
          <a:stretch>
            <a:fillRect/>
          </a:stretch>
        </p:blipFill>
        <p:spPr>
          <a:xfrm>
            <a:off x="6791932" y="4783377"/>
            <a:ext cx="2239733" cy="1397593"/>
          </a:xfrm>
          <a:prstGeom prst="rect">
            <a:avLst/>
          </a:prstGeom>
        </p:spPr>
      </p:pic>
      <p:sp>
        <p:nvSpPr>
          <p:cNvPr id="9" name="TextBox 8"/>
          <p:cNvSpPr txBox="1"/>
          <p:nvPr/>
        </p:nvSpPr>
        <p:spPr>
          <a:xfrm>
            <a:off x="3321895" y="3408218"/>
            <a:ext cx="1598515" cy="646331"/>
          </a:xfrm>
          <a:prstGeom prst="rect">
            <a:avLst/>
          </a:prstGeom>
          <a:noFill/>
        </p:spPr>
        <p:txBody>
          <a:bodyPr wrap="none" rtlCol="0">
            <a:spAutoFit/>
          </a:bodyPr>
          <a:lstStyle/>
          <a:p>
            <a:r>
              <a:rPr lang="en-US" sz="3600" b="1" dirty="0"/>
              <a:t>PUMPS</a:t>
            </a:r>
          </a:p>
        </p:txBody>
      </p:sp>
      <p:sp>
        <p:nvSpPr>
          <p:cNvPr id="10" name="Rectangle 9"/>
          <p:cNvSpPr/>
          <p:nvPr/>
        </p:nvSpPr>
        <p:spPr>
          <a:xfrm>
            <a:off x="3447454" y="5124504"/>
            <a:ext cx="1583062" cy="646331"/>
          </a:xfrm>
          <a:prstGeom prst="rect">
            <a:avLst/>
          </a:prstGeom>
        </p:spPr>
        <p:txBody>
          <a:bodyPr wrap="none">
            <a:spAutoFit/>
          </a:bodyPr>
          <a:lstStyle/>
          <a:p>
            <a:pPr lvl="0"/>
            <a:r>
              <a:rPr lang="en-US" sz="3600" b="1" dirty="0">
                <a:solidFill>
                  <a:prstClr val="black"/>
                </a:solidFill>
              </a:rPr>
              <a:t>VALVES</a:t>
            </a:r>
          </a:p>
        </p:txBody>
      </p:sp>
      <p:sp>
        <p:nvSpPr>
          <p:cNvPr id="11" name="Rectangle 10"/>
          <p:cNvSpPr/>
          <p:nvPr/>
        </p:nvSpPr>
        <p:spPr>
          <a:xfrm>
            <a:off x="8765525" y="3317357"/>
            <a:ext cx="1430584" cy="646331"/>
          </a:xfrm>
          <a:prstGeom prst="rect">
            <a:avLst/>
          </a:prstGeom>
        </p:spPr>
        <p:txBody>
          <a:bodyPr wrap="none">
            <a:spAutoFit/>
          </a:bodyPr>
          <a:lstStyle/>
          <a:p>
            <a:pPr lvl="0"/>
            <a:r>
              <a:rPr lang="en-US" sz="3600" b="1" dirty="0">
                <a:solidFill>
                  <a:prstClr val="black"/>
                </a:solidFill>
              </a:rPr>
              <a:t>TANKS</a:t>
            </a:r>
          </a:p>
        </p:txBody>
      </p:sp>
      <p:sp>
        <p:nvSpPr>
          <p:cNvPr id="12" name="Rectangle 11"/>
          <p:cNvSpPr/>
          <p:nvPr/>
        </p:nvSpPr>
        <p:spPr>
          <a:xfrm>
            <a:off x="9189873" y="5131486"/>
            <a:ext cx="1954509" cy="646331"/>
          </a:xfrm>
          <a:prstGeom prst="rect">
            <a:avLst/>
          </a:prstGeom>
        </p:spPr>
        <p:txBody>
          <a:bodyPr wrap="none">
            <a:spAutoFit/>
          </a:bodyPr>
          <a:lstStyle/>
          <a:p>
            <a:pPr lvl="0"/>
            <a:r>
              <a:rPr lang="en-US" sz="3600" b="1" dirty="0">
                <a:solidFill>
                  <a:prstClr val="black"/>
                </a:solidFill>
              </a:rPr>
              <a:t>SOURCES</a:t>
            </a:r>
          </a:p>
        </p:txBody>
      </p:sp>
      <p:sp>
        <p:nvSpPr>
          <p:cNvPr id="3" name="Rectangle 2"/>
          <p:cNvSpPr/>
          <p:nvPr/>
        </p:nvSpPr>
        <p:spPr>
          <a:xfrm>
            <a:off x="3321895" y="1670592"/>
            <a:ext cx="1236557" cy="646331"/>
          </a:xfrm>
          <a:prstGeom prst="rect">
            <a:avLst/>
          </a:prstGeom>
        </p:spPr>
        <p:txBody>
          <a:bodyPr wrap="none">
            <a:spAutoFit/>
          </a:bodyPr>
          <a:lstStyle/>
          <a:p>
            <a:pPr lvl="0"/>
            <a:r>
              <a:rPr lang="en-US" sz="3600" b="1" dirty="0" smtClean="0">
                <a:solidFill>
                  <a:prstClr val="black"/>
                </a:solidFill>
              </a:rPr>
              <a:t>PIPES</a:t>
            </a:r>
            <a:endParaRPr lang="en-US" sz="3600" b="1" dirty="0">
              <a:solidFill>
                <a:prstClr val="black"/>
              </a:solidFill>
            </a:endParaRPr>
          </a:p>
        </p:txBody>
      </p:sp>
      <p:sp>
        <p:nvSpPr>
          <p:cNvPr id="5" name="Rectangle 4"/>
          <p:cNvSpPr/>
          <p:nvPr/>
        </p:nvSpPr>
        <p:spPr>
          <a:xfrm>
            <a:off x="8407447" y="1596052"/>
            <a:ext cx="2376613" cy="646331"/>
          </a:xfrm>
          <a:prstGeom prst="rect">
            <a:avLst/>
          </a:prstGeom>
        </p:spPr>
        <p:txBody>
          <a:bodyPr wrap="none">
            <a:spAutoFit/>
          </a:bodyPr>
          <a:lstStyle/>
          <a:p>
            <a:pPr lvl="0"/>
            <a:r>
              <a:rPr lang="en-US" sz="3600" b="1" dirty="0" smtClean="0">
                <a:solidFill>
                  <a:prstClr val="black"/>
                </a:solidFill>
              </a:rPr>
              <a:t>JUNCTIONS</a:t>
            </a:r>
            <a:endParaRPr lang="en-US" sz="3600" b="1" dirty="0">
              <a:solidFill>
                <a:prstClr val="black"/>
              </a:solidFill>
            </a:endParaRPr>
          </a:p>
        </p:txBody>
      </p:sp>
      <p:cxnSp>
        <p:nvCxnSpPr>
          <p:cNvPr id="14" name="Straight Connector 13"/>
          <p:cNvCxnSpPr/>
          <p:nvPr/>
        </p:nvCxnSpPr>
        <p:spPr>
          <a:xfrm>
            <a:off x="663450" y="2635624"/>
            <a:ext cx="10451437"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7"/>
          <a:stretch>
            <a:fillRect/>
          </a:stretch>
        </p:blipFill>
        <p:spPr>
          <a:xfrm>
            <a:off x="663450" y="1302884"/>
            <a:ext cx="2527299" cy="1173389"/>
          </a:xfrm>
          <a:prstGeom prst="rect">
            <a:avLst/>
          </a:prstGeom>
        </p:spPr>
      </p:pic>
      <p:pic>
        <p:nvPicPr>
          <p:cNvPr id="17" name="Picture 16"/>
          <p:cNvPicPr>
            <a:picLocks noChangeAspect="1"/>
          </p:cNvPicPr>
          <p:nvPr/>
        </p:nvPicPr>
        <p:blipFill rotWithShape="1">
          <a:blip r:embed="rId8"/>
          <a:srcRect l="13805" t="38909" r="32567" b="17490"/>
          <a:stretch/>
        </p:blipFill>
        <p:spPr>
          <a:xfrm>
            <a:off x="6403313" y="1302884"/>
            <a:ext cx="1793152" cy="1093385"/>
          </a:xfrm>
          <a:prstGeom prst="rect">
            <a:avLst/>
          </a:prstGeom>
        </p:spPr>
      </p:pic>
    </p:spTree>
    <p:extLst>
      <p:ext uri="{BB962C8B-B14F-4D97-AF65-F5344CB8AC3E}">
        <p14:creationId xmlns:p14="http://schemas.microsoft.com/office/powerpoint/2010/main" val="311515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455" y="119297"/>
            <a:ext cx="10515600" cy="1325563"/>
          </a:xfrm>
        </p:spPr>
        <p:txBody>
          <a:bodyPr/>
          <a:lstStyle/>
          <a:p>
            <a:r>
              <a:rPr lang="en-US" b="1" dirty="0" smtClean="0"/>
              <a:t>Pumps</a:t>
            </a:r>
            <a:endParaRPr lang="en-US" b="1" dirty="0"/>
          </a:p>
        </p:txBody>
      </p:sp>
      <p:sp>
        <p:nvSpPr>
          <p:cNvPr id="4" name="Rectangle 3"/>
          <p:cNvSpPr/>
          <p:nvPr/>
        </p:nvSpPr>
        <p:spPr>
          <a:xfrm>
            <a:off x="781455" y="1296894"/>
            <a:ext cx="10698804" cy="5078313"/>
          </a:xfrm>
          <a:prstGeom prst="rect">
            <a:avLst/>
          </a:prstGeom>
        </p:spPr>
        <p:txBody>
          <a:bodyPr wrap="square">
            <a:spAutoFit/>
          </a:bodyPr>
          <a:lstStyle/>
          <a:p>
            <a:pPr marL="571500" indent="-571500">
              <a:buFont typeface="Arial" panose="020B0604020202020204" pitchFamily="34" charset="0"/>
              <a:buChar char="•"/>
            </a:pPr>
            <a:r>
              <a:rPr lang="en-US" sz="3600" i="0" dirty="0" smtClean="0">
                <a:solidFill>
                  <a:srgbClr val="000000"/>
                </a:solidFill>
                <a:effectLst/>
              </a:rPr>
              <a:t>Pumps are links that impart energy to a fluid thereby raising its hydraulic head</a:t>
            </a:r>
          </a:p>
          <a:p>
            <a:pPr marL="571500" indent="-571500">
              <a:buFont typeface="Arial" panose="020B0604020202020204" pitchFamily="34" charset="0"/>
              <a:buChar char="•"/>
            </a:pPr>
            <a:r>
              <a:rPr lang="en-US" sz="3600" i="0" dirty="0" smtClean="0">
                <a:solidFill>
                  <a:srgbClr val="000000"/>
                </a:solidFill>
                <a:effectLst/>
              </a:rPr>
              <a:t>A pump (head-flow) curve represents the relationship between the head and flow rate that a pump can deliver. Pump operates on a curve.</a:t>
            </a:r>
          </a:p>
          <a:p>
            <a:pPr marL="571500" indent="-571500">
              <a:buFont typeface="Arial" panose="020B0604020202020204" pitchFamily="34" charset="0"/>
              <a:buChar char="•"/>
            </a:pPr>
            <a:r>
              <a:rPr lang="en-US" sz="3600" dirty="0" smtClean="0">
                <a:solidFill>
                  <a:srgbClr val="000000"/>
                </a:solidFill>
              </a:rPr>
              <a:t>A pump efficiency curve shows the efficiency of a pump at different pump rates.</a:t>
            </a:r>
          </a:p>
          <a:p>
            <a:pPr marL="571500" indent="-571500">
              <a:buFont typeface="Arial" panose="020B0604020202020204" pitchFamily="34" charset="0"/>
              <a:buChar char="•"/>
            </a:pPr>
            <a:endParaRPr lang="en-US" sz="3600" dirty="0" smtClean="0">
              <a:solidFill>
                <a:srgbClr val="000000"/>
              </a:solidFill>
            </a:endParaRPr>
          </a:p>
          <a:p>
            <a:pPr marL="571500" indent="-571500">
              <a:buFont typeface="Arial" panose="020B0604020202020204" pitchFamily="34" charset="0"/>
              <a:buChar char="•"/>
            </a:pPr>
            <a:endParaRPr lang="en-US" sz="3600" dirty="0"/>
          </a:p>
        </p:txBody>
      </p:sp>
      <p:sp>
        <p:nvSpPr>
          <p:cNvPr id="3" name="Slide Number Placeholder 2"/>
          <p:cNvSpPr>
            <a:spLocks noGrp="1"/>
          </p:cNvSpPr>
          <p:nvPr>
            <p:ph type="sldNum" sz="quarter" idx="12"/>
          </p:nvPr>
        </p:nvSpPr>
        <p:spPr/>
        <p:txBody>
          <a:bodyPr/>
          <a:lstStyle/>
          <a:p>
            <a:fld id="{A729744C-CCF0-4117-A1F0-0A5519AE6DF7}" type="slidenum">
              <a:rPr lang="en-US" smtClean="0"/>
              <a:t>36</a:t>
            </a:fld>
            <a:endParaRPr lang="en-US"/>
          </a:p>
        </p:txBody>
      </p:sp>
    </p:spTree>
    <p:extLst>
      <p:ext uri="{BB962C8B-B14F-4D97-AF65-F5344CB8AC3E}">
        <p14:creationId xmlns:p14="http://schemas.microsoft.com/office/powerpoint/2010/main" val="1498623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8193"/>
          </a:xfrm>
        </p:spPr>
        <p:txBody>
          <a:bodyPr/>
          <a:lstStyle/>
          <a:p>
            <a:r>
              <a:rPr lang="en-US" b="1" dirty="0" smtClean="0"/>
              <a:t>Three Point Pump Curve</a:t>
            </a:r>
            <a:endParaRPr lang="en-US" b="1" dirty="0"/>
          </a:p>
        </p:txBody>
      </p:sp>
      <p:sp>
        <p:nvSpPr>
          <p:cNvPr id="4" name="Rectangle 3"/>
          <p:cNvSpPr/>
          <p:nvPr/>
        </p:nvSpPr>
        <p:spPr>
          <a:xfrm>
            <a:off x="5289177" y="1443318"/>
            <a:ext cx="6275294" cy="3970318"/>
          </a:xfrm>
          <a:prstGeom prst="rect">
            <a:avLst/>
          </a:prstGeom>
        </p:spPr>
        <p:txBody>
          <a:bodyPr wrap="square">
            <a:spAutoFit/>
          </a:bodyPr>
          <a:lstStyle/>
          <a:p>
            <a:pPr marL="285750" lvl="0" indent="-285750">
              <a:buFont typeface="Arial" panose="020B0604020202020204" pitchFamily="34" charset="0"/>
              <a:buChar char="•"/>
            </a:pPr>
            <a:r>
              <a:rPr lang="en-US" sz="2800" dirty="0" smtClean="0">
                <a:solidFill>
                  <a:srgbClr val="000000"/>
                </a:solidFill>
              </a:rPr>
              <a:t>Standard pump curve defined by:</a:t>
            </a:r>
            <a:endParaRPr lang="en-US" sz="2800" dirty="0">
              <a:solidFill>
                <a:srgbClr val="000000"/>
              </a:solidFill>
            </a:endParaRPr>
          </a:p>
          <a:p>
            <a:pPr marL="742950" lvl="1" indent="-285750">
              <a:buFont typeface="Arial" panose="020B0604020202020204" pitchFamily="34" charset="0"/>
              <a:buChar char="•"/>
            </a:pPr>
            <a:r>
              <a:rPr lang="en-US" sz="2800" dirty="0" smtClean="0"/>
              <a:t>Low </a:t>
            </a:r>
            <a:r>
              <a:rPr lang="en-US" sz="2800" dirty="0"/>
              <a:t>Flow point (flow and head at low or zero flow condition), </a:t>
            </a:r>
            <a:endParaRPr lang="en-US" sz="2800" dirty="0" smtClean="0"/>
          </a:p>
          <a:p>
            <a:pPr marL="742950" lvl="1" indent="-285750">
              <a:buFont typeface="Arial" panose="020B0604020202020204" pitchFamily="34" charset="0"/>
              <a:buChar char="•"/>
            </a:pPr>
            <a:r>
              <a:rPr lang="en-US" sz="2800" dirty="0" smtClean="0"/>
              <a:t>Design </a:t>
            </a:r>
            <a:r>
              <a:rPr lang="en-US" sz="2800" dirty="0"/>
              <a:t>Flow </a:t>
            </a:r>
            <a:r>
              <a:rPr lang="en-US" sz="2800" dirty="0" smtClean="0"/>
              <a:t>point (</a:t>
            </a:r>
            <a:r>
              <a:rPr lang="en-US" sz="2800" dirty="0"/>
              <a:t>flow and head at desired operating point</a:t>
            </a:r>
            <a:r>
              <a:rPr lang="en-US" sz="2800" dirty="0" smtClean="0"/>
              <a:t>) </a:t>
            </a:r>
          </a:p>
          <a:p>
            <a:pPr marL="742950" lvl="1" indent="-285750">
              <a:buFont typeface="Arial" panose="020B0604020202020204" pitchFamily="34" charset="0"/>
              <a:buChar char="•"/>
            </a:pPr>
            <a:r>
              <a:rPr lang="en-US" sz="2800" dirty="0" smtClean="0"/>
              <a:t>Maximum </a:t>
            </a:r>
            <a:r>
              <a:rPr lang="en-US" sz="2800" dirty="0"/>
              <a:t>Flow point (flow and</a:t>
            </a:r>
            <a:br>
              <a:rPr lang="en-US" sz="2800" dirty="0"/>
            </a:br>
            <a:r>
              <a:rPr lang="en-US" sz="2800" dirty="0"/>
              <a:t>head at maximum flow</a:t>
            </a:r>
            <a:r>
              <a:rPr lang="en-US" sz="2800" dirty="0" smtClean="0"/>
              <a:t>).</a:t>
            </a:r>
          </a:p>
          <a:p>
            <a:pPr marL="285750" indent="-285750">
              <a:buFont typeface="Arial" panose="020B0604020202020204" pitchFamily="34" charset="0"/>
              <a:buChar char="•"/>
            </a:pPr>
            <a:r>
              <a:rPr lang="en-US" sz="2800" dirty="0" smtClean="0"/>
              <a:t>EPANET fits </a:t>
            </a:r>
            <a:r>
              <a:rPr lang="en-US" sz="2800" dirty="0"/>
              <a:t>a </a:t>
            </a:r>
            <a:r>
              <a:rPr lang="en-US" sz="2800" dirty="0" smtClean="0"/>
              <a:t>function </a:t>
            </a:r>
            <a:r>
              <a:rPr lang="en-US" sz="2800" dirty="0"/>
              <a:t>of the </a:t>
            </a:r>
            <a:r>
              <a:rPr lang="en-US" sz="2800" dirty="0" smtClean="0"/>
              <a:t>form:</a:t>
            </a:r>
            <a:r>
              <a:rPr lang="en-US" sz="2800" dirty="0">
                <a:solidFill>
                  <a:srgbClr val="000000"/>
                </a:solidFill>
              </a:rPr>
              <a:t/>
            </a:r>
            <a:br>
              <a:rPr lang="en-US" sz="2800" dirty="0">
                <a:solidFill>
                  <a:srgbClr val="000000"/>
                </a:solidFill>
              </a:rPr>
            </a:br>
            <a:endParaRPr lang="en-US" sz="2800" dirty="0">
              <a:solidFill>
                <a:prstClr val="black"/>
              </a:solidFill>
            </a:endParaRPr>
          </a:p>
        </p:txBody>
      </p:sp>
      <p:pic>
        <p:nvPicPr>
          <p:cNvPr id="6" name="Picture 5"/>
          <p:cNvPicPr>
            <a:picLocks noChangeAspect="1"/>
          </p:cNvPicPr>
          <p:nvPr/>
        </p:nvPicPr>
        <p:blipFill rotWithShape="1">
          <a:blip r:embed="rId3"/>
          <a:srcRect b="16048"/>
          <a:stretch/>
        </p:blipFill>
        <p:spPr>
          <a:xfrm>
            <a:off x="6748675" y="5250876"/>
            <a:ext cx="3858978" cy="951653"/>
          </a:xfrm>
          <a:prstGeom prst="rect">
            <a:avLst/>
          </a:prstGeom>
        </p:spPr>
      </p:pic>
      <p:pic>
        <p:nvPicPr>
          <p:cNvPr id="8" name="Picture 7"/>
          <p:cNvPicPr>
            <a:picLocks noChangeAspect="1"/>
          </p:cNvPicPr>
          <p:nvPr/>
        </p:nvPicPr>
        <p:blipFill>
          <a:blip r:embed="rId4"/>
          <a:stretch>
            <a:fillRect/>
          </a:stretch>
        </p:blipFill>
        <p:spPr>
          <a:xfrm>
            <a:off x="279604" y="1366498"/>
            <a:ext cx="4798902" cy="3695706"/>
          </a:xfrm>
          <a:prstGeom prst="rect">
            <a:avLst/>
          </a:prstGeom>
        </p:spPr>
      </p:pic>
      <p:sp>
        <p:nvSpPr>
          <p:cNvPr id="9" name="TextBox 8"/>
          <p:cNvSpPr txBox="1"/>
          <p:nvPr/>
        </p:nvSpPr>
        <p:spPr>
          <a:xfrm>
            <a:off x="2775054" y="5250876"/>
            <a:ext cx="3802727" cy="1384995"/>
          </a:xfrm>
          <a:prstGeom prst="rect">
            <a:avLst/>
          </a:prstGeom>
          <a:noFill/>
        </p:spPr>
        <p:txBody>
          <a:bodyPr wrap="square" rtlCol="0">
            <a:spAutoFit/>
          </a:bodyPr>
          <a:lstStyle/>
          <a:p>
            <a:r>
              <a:rPr lang="en-US" sz="2800" i="1" dirty="0" smtClean="0"/>
              <a:t>h</a:t>
            </a:r>
            <a:r>
              <a:rPr lang="en-US" sz="2800" baseline="-25000" dirty="0" smtClean="0"/>
              <a:t>G</a:t>
            </a:r>
            <a:r>
              <a:rPr lang="en-US" sz="2800" dirty="0" smtClean="0"/>
              <a:t> = head gain</a:t>
            </a:r>
          </a:p>
          <a:p>
            <a:r>
              <a:rPr lang="en-US" sz="2800" i="1" dirty="0" smtClean="0"/>
              <a:t>q</a:t>
            </a:r>
            <a:r>
              <a:rPr lang="en-US" sz="2800" dirty="0" smtClean="0"/>
              <a:t> = pump flow rate</a:t>
            </a:r>
          </a:p>
          <a:p>
            <a:r>
              <a:rPr lang="en-US" sz="2800" dirty="0" smtClean="0"/>
              <a:t>A,B,C are constants</a:t>
            </a:r>
            <a:endParaRPr lang="en-US" sz="2800" dirty="0"/>
          </a:p>
        </p:txBody>
      </p:sp>
      <p:sp>
        <p:nvSpPr>
          <p:cNvPr id="3" name="Slide Number Placeholder 2"/>
          <p:cNvSpPr>
            <a:spLocks noGrp="1"/>
          </p:cNvSpPr>
          <p:nvPr>
            <p:ph type="sldNum" sz="quarter" idx="12"/>
          </p:nvPr>
        </p:nvSpPr>
        <p:spPr/>
        <p:txBody>
          <a:bodyPr/>
          <a:lstStyle/>
          <a:p>
            <a:fld id="{A729744C-CCF0-4117-A1F0-0A5519AE6DF7}" type="slidenum">
              <a:rPr lang="en-US" smtClean="0"/>
              <a:t>37</a:t>
            </a:fld>
            <a:endParaRPr lang="en-US"/>
          </a:p>
        </p:txBody>
      </p:sp>
    </p:spTree>
    <p:extLst>
      <p:ext uri="{BB962C8B-B14F-4D97-AF65-F5344CB8AC3E}">
        <p14:creationId xmlns:p14="http://schemas.microsoft.com/office/powerpoint/2010/main" val="37882432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Pump Operation</a:t>
            </a:r>
            <a:endParaRPr lang="en-US" b="1" dirty="0"/>
          </a:p>
        </p:txBody>
      </p:sp>
      <p:sp>
        <p:nvSpPr>
          <p:cNvPr id="3" name="Content Placeholder 2"/>
          <p:cNvSpPr>
            <a:spLocks noGrp="1"/>
          </p:cNvSpPr>
          <p:nvPr>
            <p:ph idx="1"/>
          </p:nvPr>
        </p:nvSpPr>
        <p:spPr>
          <a:xfrm>
            <a:off x="838200" y="1825624"/>
            <a:ext cx="10515600" cy="4585933"/>
          </a:xfrm>
        </p:spPr>
        <p:txBody>
          <a:bodyPr>
            <a:normAutofit/>
          </a:bodyPr>
          <a:lstStyle/>
          <a:p>
            <a:r>
              <a:rPr lang="en-US" sz="3600" dirty="0">
                <a:solidFill>
                  <a:srgbClr val="000000"/>
                </a:solidFill>
              </a:rPr>
              <a:t>Flow through a pump is unidirectional. </a:t>
            </a:r>
            <a:endParaRPr lang="en-US" sz="3600" dirty="0" smtClean="0">
              <a:solidFill>
                <a:srgbClr val="000000"/>
              </a:solidFill>
            </a:endParaRPr>
          </a:p>
          <a:p>
            <a:r>
              <a:rPr lang="en-US" sz="3600" dirty="0" smtClean="0">
                <a:solidFill>
                  <a:srgbClr val="000000"/>
                </a:solidFill>
              </a:rPr>
              <a:t>If </a:t>
            </a:r>
            <a:r>
              <a:rPr lang="en-US" sz="3600" dirty="0">
                <a:solidFill>
                  <a:srgbClr val="000000"/>
                </a:solidFill>
              </a:rPr>
              <a:t>system conditions require more head than</a:t>
            </a:r>
            <a:br>
              <a:rPr lang="en-US" sz="3600" dirty="0">
                <a:solidFill>
                  <a:srgbClr val="000000"/>
                </a:solidFill>
              </a:rPr>
            </a:br>
            <a:r>
              <a:rPr lang="en-US" sz="3600" dirty="0">
                <a:solidFill>
                  <a:srgbClr val="000000"/>
                </a:solidFill>
              </a:rPr>
              <a:t>the pump can produce, EPANET shuts the pump off. </a:t>
            </a:r>
            <a:endParaRPr lang="en-US" sz="3600" dirty="0" smtClean="0">
              <a:solidFill>
                <a:srgbClr val="000000"/>
              </a:solidFill>
            </a:endParaRPr>
          </a:p>
          <a:p>
            <a:r>
              <a:rPr lang="en-US" sz="3600" dirty="0" smtClean="0">
                <a:solidFill>
                  <a:srgbClr val="000000"/>
                </a:solidFill>
              </a:rPr>
              <a:t>If </a:t>
            </a:r>
            <a:r>
              <a:rPr lang="en-US" sz="3600" dirty="0">
                <a:solidFill>
                  <a:srgbClr val="000000"/>
                </a:solidFill>
              </a:rPr>
              <a:t>more than the maximum </a:t>
            </a:r>
            <a:r>
              <a:rPr lang="en-US" sz="3600" dirty="0" smtClean="0">
                <a:solidFill>
                  <a:srgbClr val="000000"/>
                </a:solidFill>
              </a:rPr>
              <a:t>flow is </a:t>
            </a:r>
            <a:r>
              <a:rPr lang="en-US" sz="3600" dirty="0">
                <a:solidFill>
                  <a:srgbClr val="000000"/>
                </a:solidFill>
              </a:rPr>
              <a:t>required, EPANET extrapolates the pump curve to the required flow, even if </a:t>
            </a:r>
            <a:r>
              <a:rPr lang="en-US" sz="3600" dirty="0" smtClean="0">
                <a:solidFill>
                  <a:srgbClr val="000000"/>
                </a:solidFill>
              </a:rPr>
              <a:t>this produces </a:t>
            </a:r>
            <a:r>
              <a:rPr lang="en-US" sz="3600" dirty="0">
                <a:solidFill>
                  <a:srgbClr val="000000"/>
                </a:solidFill>
              </a:rPr>
              <a:t>a negative head. </a:t>
            </a:r>
            <a:endParaRPr lang="en-US" sz="3600" dirty="0" smtClean="0">
              <a:solidFill>
                <a:srgbClr val="000000"/>
              </a:solidFill>
            </a:endParaRPr>
          </a:p>
          <a:p>
            <a:r>
              <a:rPr lang="en-US" sz="3600" dirty="0" smtClean="0">
                <a:solidFill>
                  <a:srgbClr val="000000"/>
                </a:solidFill>
              </a:rPr>
              <a:t>In </a:t>
            </a:r>
            <a:r>
              <a:rPr lang="en-US" sz="3600" dirty="0">
                <a:solidFill>
                  <a:srgbClr val="000000"/>
                </a:solidFill>
              </a:rPr>
              <a:t>both cases a warning message will be issued.</a:t>
            </a:r>
            <a:r>
              <a:rPr lang="en-US" sz="3200" dirty="0">
                <a:solidFill>
                  <a:srgbClr val="000000"/>
                </a:solidFill>
              </a:rPr>
              <a:t/>
            </a:r>
            <a:br>
              <a:rPr lang="en-US" sz="3200" dirty="0">
                <a:solidFill>
                  <a:srgbClr val="000000"/>
                </a:solidFill>
              </a:rPr>
            </a:br>
            <a:endParaRPr lang="en-US" sz="3200" dirty="0"/>
          </a:p>
        </p:txBody>
      </p:sp>
      <p:sp>
        <p:nvSpPr>
          <p:cNvPr id="4" name="Slide Number Placeholder 3"/>
          <p:cNvSpPr>
            <a:spLocks noGrp="1"/>
          </p:cNvSpPr>
          <p:nvPr>
            <p:ph type="sldNum" sz="quarter" idx="12"/>
          </p:nvPr>
        </p:nvSpPr>
        <p:spPr/>
        <p:txBody>
          <a:bodyPr/>
          <a:lstStyle/>
          <a:p>
            <a:fld id="{A729744C-CCF0-4117-A1F0-0A5519AE6DF7}" type="slidenum">
              <a:rPr lang="en-US" smtClean="0"/>
              <a:t>38</a:t>
            </a:fld>
            <a:endParaRPr lang="en-US"/>
          </a:p>
        </p:txBody>
      </p:sp>
    </p:spTree>
    <p:extLst>
      <p:ext uri="{BB962C8B-B14F-4D97-AF65-F5344CB8AC3E}">
        <p14:creationId xmlns:p14="http://schemas.microsoft.com/office/powerpoint/2010/main" val="2072969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3722"/>
          </a:xfrm>
        </p:spPr>
        <p:txBody>
          <a:bodyPr/>
          <a:lstStyle/>
          <a:p>
            <a:r>
              <a:rPr lang="en-US" b="1" dirty="0" smtClean="0"/>
              <a:t>Tanks and Reservoirs</a:t>
            </a:r>
            <a:endParaRPr lang="en-US" b="1" dirty="0"/>
          </a:p>
        </p:txBody>
      </p:sp>
      <p:pic>
        <p:nvPicPr>
          <p:cNvPr id="4" name="Picture 3"/>
          <p:cNvPicPr>
            <a:picLocks noChangeAspect="1"/>
          </p:cNvPicPr>
          <p:nvPr/>
        </p:nvPicPr>
        <p:blipFill>
          <a:blip r:embed="rId3"/>
          <a:stretch>
            <a:fillRect/>
          </a:stretch>
        </p:blipFill>
        <p:spPr>
          <a:xfrm>
            <a:off x="7617862" y="1708546"/>
            <a:ext cx="1889924" cy="1883827"/>
          </a:xfrm>
          <a:prstGeom prst="rect">
            <a:avLst/>
          </a:prstGeom>
        </p:spPr>
      </p:pic>
      <p:pic>
        <p:nvPicPr>
          <p:cNvPr id="5" name="Picture 4"/>
          <p:cNvPicPr>
            <a:picLocks noChangeAspect="1"/>
          </p:cNvPicPr>
          <p:nvPr/>
        </p:nvPicPr>
        <p:blipFill>
          <a:blip r:embed="rId4"/>
          <a:stretch>
            <a:fillRect/>
          </a:stretch>
        </p:blipFill>
        <p:spPr>
          <a:xfrm>
            <a:off x="9949329" y="1651382"/>
            <a:ext cx="1810669" cy="1920406"/>
          </a:xfrm>
          <a:prstGeom prst="rect">
            <a:avLst/>
          </a:prstGeom>
        </p:spPr>
      </p:pic>
      <p:pic>
        <p:nvPicPr>
          <p:cNvPr id="6" name="Picture 5"/>
          <p:cNvPicPr>
            <a:picLocks noChangeAspect="1"/>
          </p:cNvPicPr>
          <p:nvPr/>
        </p:nvPicPr>
        <p:blipFill>
          <a:blip r:embed="rId5"/>
          <a:stretch>
            <a:fillRect/>
          </a:stretch>
        </p:blipFill>
        <p:spPr>
          <a:xfrm>
            <a:off x="4442013" y="1457747"/>
            <a:ext cx="1857395" cy="1209863"/>
          </a:xfrm>
          <a:prstGeom prst="rect">
            <a:avLst/>
          </a:prstGeom>
        </p:spPr>
      </p:pic>
      <p:pic>
        <p:nvPicPr>
          <p:cNvPr id="7" name="Picture 6"/>
          <p:cNvPicPr>
            <a:picLocks noChangeAspect="1"/>
          </p:cNvPicPr>
          <p:nvPr/>
        </p:nvPicPr>
        <p:blipFill>
          <a:blip r:embed="rId6"/>
          <a:stretch>
            <a:fillRect/>
          </a:stretch>
        </p:blipFill>
        <p:spPr>
          <a:xfrm>
            <a:off x="2063740" y="1345427"/>
            <a:ext cx="937066" cy="1737477"/>
          </a:xfrm>
          <a:prstGeom prst="rect">
            <a:avLst/>
          </a:prstGeom>
        </p:spPr>
      </p:pic>
      <p:pic>
        <p:nvPicPr>
          <p:cNvPr id="8" name="Picture 7"/>
          <p:cNvPicPr>
            <a:picLocks noChangeAspect="1"/>
          </p:cNvPicPr>
          <p:nvPr/>
        </p:nvPicPr>
        <p:blipFill>
          <a:blip r:embed="rId7"/>
          <a:stretch>
            <a:fillRect/>
          </a:stretch>
        </p:blipFill>
        <p:spPr>
          <a:xfrm>
            <a:off x="579766" y="1685140"/>
            <a:ext cx="1102586" cy="1886648"/>
          </a:xfrm>
          <a:prstGeom prst="rect">
            <a:avLst/>
          </a:prstGeom>
        </p:spPr>
      </p:pic>
      <p:pic>
        <p:nvPicPr>
          <p:cNvPr id="9" name="Picture 8"/>
          <p:cNvPicPr>
            <a:picLocks noChangeAspect="1"/>
          </p:cNvPicPr>
          <p:nvPr/>
        </p:nvPicPr>
        <p:blipFill rotWithShape="1">
          <a:blip r:embed="rId8"/>
          <a:srcRect l="14388" t="5368" r="20451" b="9471"/>
          <a:stretch/>
        </p:blipFill>
        <p:spPr>
          <a:xfrm rot="5400000">
            <a:off x="1936273" y="3256041"/>
            <a:ext cx="990234" cy="970625"/>
          </a:xfrm>
          <a:prstGeom prst="rect">
            <a:avLst/>
          </a:prstGeom>
        </p:spPr>
      </p:pic>
      <p:sp>
        <p:nvSpPr>
          <p:cNvPr id="10" name="TextBox 9"/>
          <p:cNvSpPr txBox="1"/>
          <p:nvPr/>
        </p:nvSpPr>
        <p:spPr>
          <a:xfrm>
            <a:off x="707923" y="4424516"/>
            <a:ext cx="10939020" cy="1323439"/>
          </a:xfrm>
          <a:prstGeom prst="rect">
            <a:avLst/>
          </a:prstGeom>
          <a:noFill/>
        </p:spPr>
        <p:txBody>
          <a:bodyPr wrap="none" rtlCol="0">
            <a:spAutoFit/>
          </a:bodyPr>
          <a:lstStyle/>
          <a:p>
            <a:pPr marL="285750" indent="-285750">
              <a:buFont typeface="Arial" panose="020B0604020202020204" pitchFamily="34" charset="0"/>
              <a:buChar char="•"/>
            </a:pPr>
            <a:r>
              <a:rPr lang="en-US" sz="4000" dirty="0" smtClean="0"/>
              <a:t>Tanks and reservoirs store water and provide head</a:t>
            </a:r>
          </a:p>
          <a:p>
            <a:pPr marL="285750" indent="-285750">
              <a:buFont typeface="Arial" panose="020B0604020202020204" pitchFamily="34" charset="0"/>
              <a:buChar char="•"/>
            </a:pPr>
            <a:r>
              <a:rPr lang="en-US" sz="4000" dirty="0" smtClean="0"/>
              <a:t>They come in all shapes, sizes and configurations</a:t>
            </a:r>
          </a:p>
        </p:txBody>
      </p:sp>
      <p:pic>
        <p:nvPicPr>
          <p:cNvPr id="11" name="Picture 10"/>
          <p:cNvPicPr>
            <a:picLocks noChangeAspect="1"/>
          </p:cNvPicPr>
          <p:nvPr/>
        </p:nvPicPr>
        <p:blipFill rotWithShape="1">
          <a:blip r:embed="rId9"/>
          <a:srcRect t="13485" b="25274"/>
          <a:stretch/>
        </p:blipFill>
        <p:spPr>
          <a:xfrm>
            <a:off x="3208852" y="2816509"/>
            <a:ext cx="4116861" cy="1419961"/>
          </a:xfrm>
          <a:prstGeom prst="rect">
            <a:avLst/>
          </a:prstGeom>
        </p:spPr>
      </p:pic>
      <p:sp>
        <p:nvSpPr>
          <p:cNvPr id="3" name="Slide Number Placeholder 2"/>
          <p:cNvSpPr>
            <a:spLocks noGrp="1"/>
          </p:cNvSpPr>
          <p:nvPr>
            <p:ph type="sldNum" sz="quarter" idx="12"/>
          </p:nvPr>
        </p:nvSpPr>
        <p:spPr/>
        <p:txBody>
          <a:bodyPr/>
          <a:lstStyle/>
          <a:p>
            <a:fld id="{A729744C-CCF0-4117-A1F0-0A5519AE6DF7}" type="slidenum">
              <a:rPr lang="en-US" smtClean="0"/>
              <a:t>39</a:t>
            </a:fld>
            <a:endParaRPr lang="en-US"/>
          </a:p>
        </p:txBody>
      </p:sp>
    </p:spTree>
    <p:extLst>
      <p:ext uri="{BB962C8B-B14F-4D97-AF65-F5344CB8AC3E}">
        <p14:creationId xmlns:p14="http://schemas.microsoft.com/office/powerpoint/2010/main" val="3129232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3"/>
          <p:cNvSpPr>
            <a:spLocks/>
          </p:cNvSpPr>
          <p:nvPr/>
        </p:nvSpPr>
        <p:spPr bwMode="auto">
          <a:xfrm>
            <a:off x="2533650" y="2189164"/>
            <a:ext cx="1257300" cy="3786187"/>
          </a:xfrm>
          <a:custGeom>
            <a:avLst/>
            <a:gdLst>
              <a:gd name="T0" fmla="*/ 1257627011 w 892"/>
              <a:gd name="T1" fmla="*/ 211693097 h 2385"/>
              <a:gd name="T2" fmla="*/ 1207958023 w 892"/>
              <a:gd name="T3" fmla="*/ 1247476385 h 2385"/>
              <a:gd name="T4" fmla="*/ 1126499924 w 892"/>
              <a:gd name="T5" fmla="*/ 1474290418 h 2385"/>
              <a:gd name="T6" fmla="*/ 850337925 w 892"/>
              <a:gd name="T7" fmla="*/ 1970761927 h 2385"/>
              <a:gd name="T8" fmla="*/ 719212248 w 892"/>
              <a:gd name="T9" fmla="*/ 2147483646 h 2385"/>
              <a:gd name="T10" fmla="*/ 572189900 w 892"/>
              <a:gd name="T11" fmla="*/ 2147483646 h 2385"/>
              <a:gd name="T12" fmla="*/ 556296050 w 892"/>
              <a:gd name="T13" fmla="*/ 2147483646 h 2385"/>
              <a:gd name="T14" fmla="*/ 522520912 w 892"/>
              <a:gd name="T15" fmla="*/ 2147483646 h 2385"/>
              <a:gd name="T16" fmla="*/ 409275112 w 892"/>
              <a:gd name="T17" fmla="*/ 2147483646 h 2385"/>
              <a:gd name="T18" fmla="*/ 294041876 w 892"/>
              <a:gd name="T19" fmla="*/ 2147483646 h 2385"/>
              <a:gd name="T20" fmla="*/ 196689926 w 892"/>
              <a:gd name="T21" fmla="*/ 2147483646 h 2385"/>
              <a:gd name="T22" fmla="*/ 65562839 w 892"/>
              <a:gd name="T23" fmla="*/ 2147483646 h 2385"/>
              <a:gd name="T24" fmla="*/ 0 w 892"/>
              <a:gd name="T25" fmla="*/ 2147483646 h 2385"/>
              <a:gd name="T26" fmla="*/ 97351950 w 892"/>
              <a:gd name="T27" fmla="*/ 2147483646 h 2385"/>
              <a:gd name="T28" fmla="*/ 228479037 w 892"/>
              <a:gd name="T29" fmla="*/ 2147483646 h 2385"/>
              <a:gd name="T30" fmla="*/ 309937136 w 892"/>
              <a:gd name="T31" fmla="*/ 2147483646 h 2385"/>
              <a:gd name="T32" fmla="*/ 343712273 w 892"/>
              <a:gd name="T33" fmla="*/ 2147483646 h 2385"/>
              <a:gd name="T34" fmla="*/ 391393825 w 892"/>
              <a:gd name="T35" fmla="*/ 2147483646 h 2385"/>
              <a:gd name="T36" fmla="*/ 522520912 w 892"/>
              <a:gd name="T37" fmla="*/ 2147483646 h 2385"/>
              <a:gd name="T38" fmla="*/ 572189900 w 892"/>
              <a:gd name="T39" fmla="*/ 2147483646 h 2385"/>
              <a:gd name="T40" fmla="*/ 669541850 w 892"/>
              <a:gd name="T41" fmla="*/ 2147483646 h 2385"/>
              <a:gd name="T42" fmla="*/ 784775087 w 892"/>
              <a:gd name="T43" fmla="*/ 2147483646 h 2385"/>
              <a:gd name="T44" fmla="*/ 1029147974 w 892"/>
              <a:gd name="T45" fmla="*/ 2147483646 h 2385"/>
              <a:gd name="T46" fmla="*/ 1045041825 w 892"/>
              <a:gd name="T47" fmla="*/ 2147483646 h 2385"/>
              <a:gd name="T48" fmla="*/ 1078816962 w 892"/>
              <a:gd name="T49" fmla="*/ 2147483646 h 2385"/>
              <a:gd name="T50" fmla="*/ 1144381210 w 892"/>
              <a:gd name="T51" fmla="*/ 2147483646 h 2385"/>
              <a:gd name="T52" fmla="*/ 1241733160 w 892"/>
              <a:gd name="T53" fmla="*/ 2147483646 h 2385"/>
              <a:gd name="T54" fmla="*/ 1404647949 w 892"/>
              <a:gd name="T55" fmla="*/ 2147483646 h 2385"/>
              <a:gd name="T56" fmla="*/ 1486106048 w 892"/>
              <a:gd name="T57" fmla="*/ 2147483646 h 2385"/>
              <a:gd name="T58" fmla="*/ 1551668886 w 892"/>
              <a:gd name="T59" fmla="*/ 1887595988 h 2385"/>
              <a:gd name="T60" fmla="*/ 1583457997 w 892"/>
              <a:gd name="T61" fmla="*/ 1764109142 h 2385"/>
              <a:gd name="T62" fmla="*/ 1730478935 w 892"/>
              <a:gd name="T63" fmla="*/ 438507130 h 2385"/>
              <a:gd name="T64" fmla="*/ 1633126985 w 892"/>
              <a:gd name="T65" fmla="*/ 211693097 h 2385"/>
              <a:gd name="T66" fmla="*/ 1486106048 w 892"/>
              <a:gd name="T67" fmla="*/ 211693097 h 2385"/>
              <a:gd name="T68" fmla="*/ 1454316937 w 892"/>
              <a:gd name="T69" fmla="*/ 272176839 h 2385"/>
              <a:gd name="T70" fmla="*/ 1354978960 w 892"/>
              <a:gd name="T71" fmla="*/ 231854344 h 2385"/>
              <a:gd name="T72" fmla="*/ 1257627011 w 892"/>
              <a:gd name="T73" fmla="*/ 211693097 h 23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2" h="2385">
                <a:moveTo>
                  <a:pt x="633" y="84"/>
                </a:moveTo>
                <a:cubicBezTo>
                  <a:pt x="671" y="197"/>
                  <a:pt x="694" y="409"/>
                  <a:pt x="608" y="495"/>
                </a:cubicBezTo>
                <a:cubicBezTo>
                  <a:pt x="596" y="532"/>
                  <a:pt x="594" y="559"/>
                  <a:pt x="567" y="585"/>
                </a:cubicBezTo>
                <a:cubicBezTo>
                  <a:pt x="544" y="657"/>
                  <a:pt x="470" y="718"/>
                  <a:pt x="428" y="782"/>
                </a:cubicBezTo>
                <a:cubicBezTo>
                  <a:pt x="396" y="830"/>
                  <a:pt x="393" y="919"/>
                  <a:pt x="362" y="963"/>
                </a:cubicBezTo>
                <a:cubicBezTo>
                  <a:pt x="338" y="997"/>
                  <a:pt x="316" y="1032"/>
                  <a:pt x="288" y="1062"/>
                </a:cubicBezTo>
                <a:cubicBezTo>
                  <a:pt x="285" y="1070"/>
                  <a:pt x="284" y="1078"/>
                  <a:pt x="280" y="1086"/>
                </a:cubicBezTo>
                <a:cubicBezTo>
                  <a:pt x="275" y="1095"/>
                  <a:pt x="267" y="1102"/>
                  <a:pt x="263" y="1111"/>
                </a:cubicBezTo>
                <a:cubicBezTo>
                  <a:pt x="240" y="1164"/>
                  <a:pt x="221" y="1235"/>
                  <a:pt x="206" y="1292"/>
                </a:cubicBezTo>
                <a:cubicBezTo>
                  <a:pt x="192" y="1348"/>
                  <a:pt x="182" y="1408"/>
                  <a:pt x="148" y="1456"/>
                </a:cubicBezTo>
                <a:cubicBezTo>
                  <a:pt x="138" y="1542"/>
                  <a:pt x="113" y="1625"/>
                  <a:pt x="99" y="1711"/>
                </a:cubicBezTo>
                <a:cubicBezTo>
                  <a:pt x="74" y="1866"/>
                  <a:pt x="63" y="2024"/>
                  <a:pt x="33" y="2179"/>
                </a:cubicBezTo>
                <a:cubicBezTo>
                  <a:pt x="25" y="2221"/>
                  <a:pt x="8" y="2261"/>
                  <a:pt x="0" y="2303"/>
                </a:cubicBezTo>
                <a:cubicBezTo>
                  <a:pt x="14" y="2361"/>
                  <a:pt x="3" y="2326"/>
                  <a:pt x="49" y="2311"/>
                </a:cubicBezTo>
                <a:cubicBezTo>
                  <a:pt x="88" y="2323"/>
                  <a:pt x="76" y="2342"/>
                  <a:pt x="115" y="2327"/>
                </a:cubicBezTo>
                <a:cubicBezTo>
                  <a:pt x="158" y="2370"/>
                  <a:pt x="104" y="2326"/>
                  <a:pt x="156" y="2336"/>
                </a:cubicBezTo>
                <a:cubicBezTo>
                  <a:pt x="164" y="2337"/>
                  <a:pt x="167" y="2347"/>
                  <a:pt x="173" y="2352"/>
                </a:cubicBezTo>
                <a:cubicBezTo>
                  <a:pt x="181" y="2358"/>
                  <a:pt x="189" y="2363"/>
                  <a:pt x="197" y="2368"/>
                </a:cubicBezTo>
                <a:cubicBezTo>
                  <a:pt x="229" y="2358"/>
                  <a:pt x="240" y="2361"/>
                  <a:pt x="263" y="2385"/>
                </a:cubicBezTo>
                <a:cubicBezTo>
                  <a:pt x="303" y="2345"/>
                  <a:pt x="275" y="2381"/>
                  <a:pt x="288" y="2278"/>
                </a:cubicBezTo>
                <a:cubicBezTo>
                  <a:pt x="298" y="2202"/>
                  <a:pt x="314" y="2121"/>
                  <a:pt x="337" y="2048"/>
                </a:cubicBezTo>
                <a:cubicBezTo>
                  <a:pt x="354" y="1923"/>
                  <a:pt x="368" y="1794"/>
                  <a:pt x="395" y="1670"/>
                </a:cubicBezTo>
                <a:cubicBezTo>
                  <a:pt x="408" y="1530"/>
                  <a:pt x="415" y="1343"/>
                  <a:pt x="518" y="1234"/>
                </a:cubicBezTo>
                <a:cubicBezTo>
                  <a:pt x="521" y="1226"/>
                  <a:pt x="522" y="1217"/>
                  <a:pt x="526" y="1210"/>
                </a:cubicBezTo>
                <a:cubicBezTo>
                  <a:pt x="530" y="1203"/>
                  <a:pt x="539" y="1200"/>
                  <a:pt x="543" y="1193"/>
                </a:cubicBezTo>
                <a:cubicBezTo>
                  <a:pt x="580" y="1119"/>
                  <a:pt x="538" y="1164"/>
                  <a:pt x="576" y="1128"/>
                </a:cubicBezTo>
                <a:cubicBezTo>
                  <a:pt x="587" y="1094"/>
                  <a:pt x="599" y="1054"/>
                  <a:pt x="625" y="1029"/>
                </a:cubicBezTo>
                <a:cubicBezTo>
                  <a:pt x="640" y="981"/>
                  <a:pt x="678" y="960"/>
                  <a:pt x="707" y="922"/>
                </a:cubicBezTo>
                <a:cubicBezTo>
                  <a:pt x="724" y="899"/>
                  <a:pt x="729" y="877"/>
                  <a:pt x="748" y="856"/>
                </a:cubicBezTo>
                <a:cubicBezTo>
                  <a:pt x="757" y="819"/>
                  <a:pt x="769" y="785"/>
                  <a:pt x="781" y="749"/>
                </a:cubicBezTo>
                <a:cubicBezTo>
                  <a:pt x="786" y="733"/>
                  <a:pt x="797" y="700"/>
                  <a:pt x="797" y="700"/>
                </a:cubicBezTo>
                <a:cubicBezTo>
                  <a:pt x="815" y="523"/>
                  <a:pt x="859" y="352"/>
                  <a:pt x="871" y="174"/>
                </a:cubicBezTo>
                <a:cubicBezTo>
                  <a:pt x="859" y="0"/>
                  <a:pt x="892" y="61"/>
                  <a:pt x="822" y="84"/>
                </a:cubicBezTo>
                <a:cubicBezTo>
                  <a:pt x="782" y="71"/>
                  <a:pt x="785" y="59"/>
                  <a:pt x="748" y="84"/>
                </a:cubicBezTo>
                <a:cubicBezTo>
                  <a:pt x="743" y="92"/>
                  <a:pt x="742" y="107"/>
                  <a:pt x="732" y="108"/>
                </a:cubicBezTo>
                <a:cubicBezTo>
                  <a:pt x="715" y="110"/>
                  <a:pt x="682" y="92"/>
                  <a:pt x="682" y="92"/>
                </a:cubicBezTo>
                <a:cubicBezTo>
                  <a:pt x="662" y="105"/>
                  <a:pt x="633" y="128"/>
                  <a:pt x="633" y="84"/>
                </a:cubicBezTo>
                <a:close/>
              </a:path>
            </a:pathLst>
          </a:custGeom>
          <a:solidFill>
            <a:srgbClr val="CCECFF"/>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4"/>
          <p:cNvSpPr>
            <a:spLocks noChangeArrowheads="1"/>
          </p:cNvSpPr>
          <p:nvPr/>
        </p:nvSpPr>
        <p:spPr bwMode="auto">
          <a:xfrm>
            <a:off x="3455037" y="4243786"/>
            <a:ext cx="678814" cy="436223"/>
          </a:xfrm>
          <a:prstGeom prst="rect">
            <a:avLst/>
          </a:prstGeom>
          <a:solidFill>
            <a:schemeClr val="accent4">
              <a:lumMod val="60000"/>
              <a:lumOff val="40000"/>
            </a:schemeClr>
          </a:solidFill>
          <a:ln w="12700">
            <a:solidFill>
              <a:schemeClr val="tx1"/>
            </a:solidFill>
            <a:miter lim="800000"/>
            <a:headEnd type="none" w="sm" len="sm"/>
            <a:tailEnd type="none" w="sm" len="sm"/>
          </a:ln>
          <a:effectLs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b="1" dirty="0">
                <a:latin typeface="Comic Sans MS" panose="030F0702030302020204" pitchFamily="66" charset="0"/>
              </a:rPr>
              <a:t>WTP</a:t>
            </a:r>
          </a:p>
        </p:txBody>
      </p:sp>
      <p:sp>
        <p:nvSpPr>
          <p:cNvPr id="44" name="Line 5"/>
          <p:cNvSpPr>
            <a:spLocks noChangeShapeType="1"/>
          </p:cNvSpPr>
          <p:nvPr/>
        </p:nvSpPr>
        <p:spPr bwMode="auto">
          <a:xfrm>
            <a:off x="3136900" y="4462463"/>
            <a:ext cx="323850" cy="0"/>
          </a:xfrm>
          <a:prstGeom prst="line">
            <a:avLst/>
          </a:prstGeom>
          <a:noFill/>
          <a:ln w="76200">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6"/>
          <p:cNvSpPr>
            <a:spLocks noChangeArrowheads="1"/>
          </p:cNvSpPr>
          <p:nvPr/>
        </p:nvSpPr>
        <p:spPr bwMode="auto">
          <a:xfrm>
            <a:off x="5965826" y="3482976"/>
            <a:ext cx="2714625" cy="178752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6" name="Rectangle 7"/>
          <p:cNvSpPr>
            <a:spLocks noChangeArrowheads="1"/>
          </p:cNvSpPr>
          <p:nvPr/>
        </p:nvSpPr>
        <p:spPr bwMode="auto">
          <a:xfrm>
            <a:off x="6442076" y="3157538"/>
            <a:ext cx="1763713" cy="258286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7" name="Line 8"/>
          <p:cNvSpPr>
            <a:spLocks noChangeShapeType="1"/>
          </p:cNvSpPr>
          <p:nvPr/>
        </p:nvSpPr>
        <p:spPr bwMode="auto">
          <a:xfrm>
            <a:off x="5965826" y="3952875"/>
            <a:ext cx="2701925" cy="396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9"/>
          <p:cNvSpPr>
            <a:spLocks noChangeShapeType="1"/>
          </p:cNvSpPr>
          <p:nvPr/>
        </p:nvSpPr>
        <p:spPr bwMode="auto">
          <a:xfrm>
            <a:off x="5965826" y="4422775"/>
            <a:ext cx="27019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10"/>
          <p:cNvSpPr>
            <a:spLocks noChangeShapeType="1"/>
          </p:cNvSpPr>
          <p:nvPr/>
        </p:nvSpPr>
        <p:spPr bwMode="auto">
          <a:xfrm>
            <a:off x="5965826" y="4879975"/>
            <a:ext cx="27146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Freeform 11"/>
          <p:cNvSpPr>
            <a:spLocks/>
          </p:cNvSpPr>
          <p:nvPr/>
        </p:nvSpPr>
        <p:spPr bwMode="auto">
          <a:xfrm>
            <a:off x="3751264" y="2465388"/>
            <a:ext cx="636587" cy="196850"/>
          </a:xfrm>
          <a:custGeom>
            <a:avLst/>
            <a:gdLst>
              <a:gd name="T0" fmla="*/ 0 w 452"/>
              <a:gd name="T1" fmla="*/ 312499375 h 124"/>
              <a:gd name="T2" fmla="*/ 228106586 w 452"/>
              <a:gd name="T3" fmla="*/ 166330313 h 124"/>
              <a:gd name="T4" fmla="*/ 684318350 w 452"/>
              <a:gd name="T5" fmla="*/ 22682200 h 124"/>
              <a:gd name="T6" fmla="*/ 896555329 w 452"/>
              <a:gd name="T7" fmla="*/ 0 h 1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2" h="124">
                <a:moveTo>
                  <a:pt x="0" y="124"/>
                </a:moveTo>
                <a:cubicBezTo>
                  <a:pt x="34" y="90"/>
                  <a:pt x="69" y="81"/>
                  <a:pt x="115" y="66"/>
                </a:cubicBezTo>
                <a:cubicBezTo>
                  <a:pt x="190" y="41"/>
                  <a:pt x="265" y="19"/>
                  <a:pt x="345" y="9"/>
                </a:cubicBezTo>
                <a:cubicBezTo>
                  <a:pt x="421" y="0"/>
                  <a:pt x="413" y="0"/>
                  <a:pt x="452" y="0"/>
                </a:cubicBezTo>
              </a:path>
            </a:pathLst>
          </a:custGeom>
          <a:noFill/>
          <a:ln w="76200" cap="flat"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Freeform 12"/>
          <p:cNvSpPr>
            <a:spLocks/>
          </p:cNvSpPr>
          <p:nvPr/>
        </p:nvSpPr>
        <p:spPr bwMode="auto">
          <a:xfrm>
            <a:off x="4344988" y="2152651"/>
            <a:ext cx="793750" cy="442913"/>
          </a:xfrm>
          <a:custGeom>
            <a:avLst/>
            <a:gdLst>
              <a:gd name="T0" fmla="*/ 45717462 w 563"/>
              <a:gd name="T1" fmla="*/ 289819090 h 279"/>
              <a:gd name="T2" fmla="*/ 95409314 w 563"/>
              <a:gd name="T3" fmla="*/ 662802636 h 279"/>
              <a:gd name="T4" fmla="*/ 192806528 w 563"/>
              <a:gd name="T5" fmla="*/ 703125181 h 279"/>
              <a:gd name="T6" fmla="*/ 1025653297 w 563"/>
              <a:gd name="T7" fmla="*/ 622480090 h 279"/>
              <a:gd name="T8" fmla="*/ 1043541574 w 563"/>
              <a:gd name="T9" fmla="*/ 559475319 h 279"/>
              <a:gd name="T10" fmla="*/ 1009751510 w 563"/>
              <a:gd name="T11" fmla="*/ 516633408 h 279"/>
              <a:gd name="T12" fmla="*/ 665878708 w 563"/>
              <a:gd name="T13" fmla="*/ 413306092 h 279"/>
              <a:gd name="T14" fmla="*/ 618174756 w 563"/>
              <a:gd name="T15" fmla="*/ 393144819 h 279"/>
              <a:gd name="T16" fmla="*/ 715571969 w 563"/>
              <a:gd name="T17" fmla="*/ 352822273 h 279"/>
              <a:gd name="T18" fmla="*/ 781165608 w 563"/>
              <a:gd name="T19" fmla="*/ 249496544 h 279"/>
              <a:gd name="T20" fmla="*/ 830858870 w 563"/>
              <a:gd name="T21" fmla="*/ 226814319 h 279"/>
              <a:gd name="T22" fmla="*/ 912354296 w 563"/>
              <a:gd name="T23" fmla="*/ 146169228 h 279"/>
              <a:gd name="T24" fmla="*/ 812969183 w 563"/>
              <a:gd name="T25" fmla="*/ 0 h 279"/>
              <a:gd name="T26" fmla="*/ 649978330 w 563"/>
              <a:gd name="T27" fmla="*/ 40322546 h 279"/>
              <a:gd name="T28" fmla="*/ 584383282 w 563"/>
              <a:gd name="T29" fmla="*/ 123488589 h 279"/>
              <a:gd name="T30" fmla="*/ 486986068 w 563"/>
              <a:gd name="T31" fmla="*/ 186491773 h 279"/>
              <a:gd name="T32" fmla="*/ 45717462 w 563"/>
              <a:gd name="T33" fmla="*/ 289819090 h 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3" h="279">
                <a:moveTo>
                  <a:pt x="23" y="115"/>
                </a:moveTo>
                <a:cubicBezTo>
                  <a:pt x="38" y="163"/>
                  <a:pt x="0" y="247"/>
                  <a:pt x="48" y="263"/>
                </a:cubicBezTo>
                <a:cubicBezTo>
                  <a:pt x="64" y="268"/>
                  <a:pt x="97" y="279"/>
                  <a:pt x="97" y="279"/>
                </a:cubicBezTo>
                <a:cubicBezTo>
                  <a:pt x="254" y="270"/>
                  <a:pt x="368" y="257"/>
                  <a:pt x="516" y="247"/>
                </a:cubicBezTo>
                <a:cubicBezTo>
                  <a:pt x="563" y="234"/>
                  <a:pt x="554" y="245"/>
                  <a:pt x="525" y="222"/>
                </a:cubicBezTo>
                <a:cubicBezTo>
                  <a:pt x="519" y="217"/>
                  <a:pt x="515" y="209"/>
                  <a:pt x="508" y="205"/>
                </a:cubicBezTo>
                <a:cubicBezTo>
                  <a:pt x="457" y="180"/>
                  <a:pt x="390" y="171"/>
                  <a:pt x="335" y="164"/>
                </a:cubicBezTo>
                <a:cubicBezTo>
                  <a:pt x="327" y="161"/>
                  <a:pt x="305" y="162"/>
                  <a:pt x="311" y="156"/>
                </a:cubicBezTo>
                <a:cubicBezTo>
                  <a:pt x="323" y="144"/>
                  <a:pt x="360" y="140"/>
                  <a:pt x="360" y="140"/>
                </a:cubicBezTo>
                <a:cubicBezTo>
                  <a:pt x="372" y="128"/>
                  <a:pt x="379" y="110"/>
                  <a:pt x="393" y="99"/>
                </a:cubicBezTo>
                <a:cubicBezTo>
                  <a:pt x="400" y="93"/>
                  <a:pt x="410" y="94"/>
                  <a:pt x="418" y="90"/>
                </a:cubicBezTo>
                <a:cubicBezTo>
                  <a:pt x="437" y="80"/>
                  <a:pt x="444" y="72"/>
                  <a:pt x="459" y="58"/>
                </a:cubicBezTo>
                <a:cubicBezTo>
                  <a:pt x="450" y="20"/>
                  <a:pt x="446" y="12"/>
                  <a:pt x="409" y="0"/>
                </a:cubicBezTo>
                <a:cubicBezTo>
                  <a:pt x="402" y="1"/>
                  <a:pt x="344" y="6"/>
                  <a:pt x="327" y="16"/>
                </a:cubicBezTo>
                <a:cubicBezTo>
                  <a:pt x="314" y="24"/>
                  <a:pt x="307" y="41"/>
                  <a:pt x="294" y="49"/>
                </a:cubicBezTo>
                <a:cubicBezTo>
                  <a:pt x="278" y="59"/>
                  <a:pt x="262" y="67"/>
                  <a:pt x="245" y="74"/>
                </a:cubicBezTo>
                <a:cubicBezTo>
                  <a:pt x="180" y="102"/>
                  <a:pt x="92" y="128"/>
                  <a:pt x="23" y="115"/>
                </a:cubicBezTo>
                <a:close/>
              </a:path>
            </a:pathLst>
          </a:custGeom>
          <a:solidFill>
            <a:srgbClr val="CCECFF"/>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Oval 13"/>
          <p:cNvSpPr>
            <a:spLocks noChangeArrowheads="1"/>
          </p:cNvSpPr>
          <p:nvPr/>
        </p:nvSpPr>
        <p:spPr bwMode="auto">
          <a:xfrm>
            <a:off x="3786188" y="4970463"/>
            <a:ext cx="101600" cy="114300"/>
          </a:xfrm>
          <a:prstGeom prst="ellipse">
            <a:avLst/>
          </a:prstGeom>
          <a:solidFill>
            <a:schemeClr va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3" name="Oval 14"/>
          <p:cNvSpPr>
            <a:spLocks noChangeArrowheads="1"/>
          </p:cNvSpPr>
          <p:nvPr/>
        </p:nvSpPr>
        <p:spPr bwMode="auto">
          <a:xfrm>
            <a:off x="3829050" y="4795838"/>
            <a:ext cx="101600" cy="114300"/>
          </a:xfrm>
          <a:prstGeom prst="ellipse">
            <a:avLst/>
          </a:prstGeom>
          <a:solidFill>
            <a:schemeClr va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4" name="Oval 15"/>
          <p:cNvSpPr>
            <a:spLocks noChangeArrowheads="1"/>
          </p:cNvSpPr>
          <p:nvPr/>
        </p:nvSpPr>
        <p:spPr bwMode="auto">
          <a:xfrm>
            <a:off x="3638550" y="4857750"/>
            <a:ext cx="101600" cy="114300"/>
          </a:xfrm>
          <a:prstGeom prst="ellipse">
            <a:avLst/>
          </a:prstGeom>
          <a:solidFill>
            <a:schemeClr va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5" name="Line 16"/>
          <p:cNvSpPr>
            <a:spLocks noChangeShapeType="1"/>
          </p:cNvSpPr>
          <p:nvPr/>
        </p:nvSpPr>
        <p:spPr bwMode="auto">
          <a:xfrm>
            <a:off x="4146551" y="4487863"/>
            <a:ext cx="1819275" cy="0"/>
          </a:xfrm>
          <a:prstGeom prst="line">
            <a:avLst/>
          </a:prstGeom>
          <a:noFill/>
          <a:ln w="381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7"/>
          <p:cNvSpPr>
            <a:spLocks noChangeShapeType="1"/>
          </p:cNvSpPr>
          <p:nvPr/>
        </p:nvSpPr>
        <p:spPr bwMode="auto">
          <a:xfrm>
            <a:off x="6894513" y="3157538"/>
            <a:ext cx="0" cy="25701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18"/>
          <p:cNvSpPr>
            <a:spLocks noChangeShapeType="1"/>
          </p:cNvSpPr>
          <p:nvPr/>
        </p:nvSpPr>
        <p:spPr bwMode="auto">
          <a:xfrm>
            <a:off x="7323138" y="3157538"/>
            <a:ext cx="0" cy="25828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19"/>
          <p:cNvSpPr>
            <a:spLocks noChangeShapeType="1"/>
          </p:cNvSpPr>
          <p:nvPr/>
        </p:nvSpPr>
        <p:spPr bwMode="auto">
          <a:xfrm>
            <a:off x="7729538" y="3170238"/>
            <a:ext cx="0" cy="25701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20"/>
          <p:cNvSpPr>
            <a:spLocks noChangeShapeType="1"/>
          </p:cNvSpPr>
          <p:nvPr/>
        </p:nvSpPr>
        <p:spPr bwMode="auto">
          <a:xfrm flipH="1">
            <a:off x="3762376" y="2595563"/>
            <a:ext cx="950913" cy="1670050"/>
          </a:xfrm>
          <a:prstGeom prst="line">
            <a:avLst/>
          </a:prstGeom>
          <a:noFill/>
          <a:ln w="76200">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Oval 21"/>
          <p:cNvSpPr>
            <a:spLocks noChangeArrowheads="1"/>
          </p:cNvSpPr>
          <p:nvPr/>
        </p:nvSpPr>
        <p:spPr bwMode="auto">
          <a:xfrm>
            <a:off x="6673851" y="2701926"/>
            <a:ext cx="430213" cy="455613"/>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1" name="Text Box 22"/>
          <p:cNvSpPr txBox="1">
            <a:spLocks noChangeArrowheads="1"/>
          </p:cNvSpPr>
          <p:nvPr/>
        </p:nvSpPr>
        <p:spPr bwMode="auto">
          <a:xfrm>
            <a:off x="3506789" y="5127625"/>
            <a:ext cx="8579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latin typeface="Comic Sans MS" panose="030F0702030302020204" pitchFamily="66" charset="0"/>
              </a:rPr>
              <a:t>Wells</a:t>
            </a:r>
          </a:p>
        </p:txBody>
      </p:sp>
      <p:sp>
        <p:nvSpPr>
          <p:cNvPr id="62" name="Text Box 23"/>
          <p:cNvSpPr txBox="1">
            <a:spLocks noChangeArrowheads="1"/>
          </p:cNvSpPr>
          <p:nvPr/>
        </p:nvSpPr>
        <p:spPr bwMode="auto">
          <a:xfrm>
            <a:off x="6446838" y="6333218"/>
            <a:ext cx="26019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latin typeface="Comic Sans MS" panose="030F0702030302020204" pitchFamily="66" charset="0"/>
              </a:rPr>
              <a:t>Distribution System</a:t>
            </a:r>
          </a:p>
        </p:txBody>
      </p:sp>
      <p:sp>
        <p:nvSpPr>
          <p:cNvPr id="63" name="Text Box 24"/>
          <p:cNvSpPr txBox="1">
            <a:spLocks noChangeArrowheads="1"/>
          </p:cNvSpPr>
          <p:nvPr/>
        </p:nvSpPr>
        <p:spPr bwMode="auto">
          <a:xfrm>
            <a:off x="4260850" y="1800225"/>
            <a:ext cx="1332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latin typeface="Comic Sans MS" panose="030F0702030302020204" pitchFamily="66" charset="0"/>
              </a:rPr>
              <a:t>Reservoir</a:t>
            </a:r>
          </a:p>
        </p:txBody>
      </p:sp>
      <p:sp>
        <p:nvSpPr>
          <p:cNvPr id="64" name="Text Box 25"/>
          <p:cNvSpPr txBox="1">
            <a:spLocks noChangeArrowheads="1"/>
          </p:cNvSpPr>
          <p:nvPr/>
        </p:nvSpPr>
        <p:spPr bwMode="auto">
          <a:xfrm>
            <a:off x="4224339" y="3195638"/>
            <a:ext cx="11769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latin typeface="Comic Sans MS" panose="030F0702030302020204" pitchFamily="66" charset="0"/>
              </a:rPr>
              <a:t>Canals &amp;</a:t>
            </a:r>
          </a:p>
          <a:p>
            <a:pPr eaLnBrk="1" hangingPunct="1">
              <a:spcBef>
                <a:spcPct val="0"/>
              </a:spcBef>
              <a:buFontTx/>
              <a:buNone/>
            </a:pPr>
            <a:r>
              <a:rPr lang="en-US" altLang="en-US" sz="2000">
                <a:latin typeface="Comic Sans MS" panose="030F0702030302020204" pitchFamily="66" charset="0"/>
              </a:rPr>
              <a:t>Pipes</a:t>
            </a:r>
          </a:p>
        </p:txBody>
      </p:sp>
      <p:sp>
        <p:nvSpPr>
          <p:cNvPr id="65" name="Text Box 26"/>
          <p:cNvSpPr txBox="1">
            <a:spLocks noChangeArrowheads="1"/>
          </p:cNvSpPr>
          <p:nvPr/>
        </p:nvSpPr>
        <p:spPr bwMode="auto">
          <a:xfrm>
            <a:off x="2578101" y="2832100"/>
            <a:ext cx="8082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latin typeface="Comic Sans MS" panose="030F0702030302020204" pitchFamily="66" charset="0"/>
              </a:rPr>
              <a:t>River</a:t>
            </a:r>
          </a:p>
        </p:txBody>
      </p:sp>
      <p:sp>
        <p:nvSpPr>
          <p:cNvPr id="66" name="Text Box 27"/>
          <p:cNvSpPr txBox="1">
            <a:spLocks noChangeArrowheads="1"/>
          </p:cNvSpPr>
          <p:nvPr/>
        </p:nvSpPr>
        <p:spPr bwMode="auto">
          <a:xfrm>
            <a:off x="6569076" y="2270125"/>
            <a:ext cx="8883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latin typeface="Comic Sans MS" panose="030F0702030302020204" pitchFamily="66" charset="0"/>
              </a:rPr>
              <a:t>Tanks</a:t>
            </a:r>
          </a:p>
        </p:txBody>
      </p:sp>
      <p:sp>
        <p:nvSpPr>
          <p:cNvPr id="67" name="Rectangle 28"/>
          <p:cNvSpPr>
            <a:spLocks noChangeArrowheads="1"/>
          </p:cNvSpPr>
          <p:nvPr/>
        </p:nvSpPr>
        <p:spPr bwMode="auto">
          <a:xfrm>
            <a:off x="8704263" y="2060575"/>
            <a:ext cx="1066800" cy="70485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68" name="Line 29"/>
          <p:cNvSpPr>
            <a:spLocks noChangeShapeType="1"/>
          </p:cNvSpPr>
          <p:nvPr/>
        </p:nvSpPr>
        <p:spPr bwMode="auto">
          <a:xfrm>
            <a:off x="8959850" y="2060575"/>
            <a:ext cx="0" cy="704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30"/>
          <p:cNvSpPr>
            <a:spLocks noChangeShapeType="1"/>
          </p:cNvSpPr>
          <p:nvPr/>
        </p:nvSpPr>
        <p:spPr bwMode="auto">
          <a:xfrm>
            <a:off x="9261475" y="2060575"/>
            <a:ext cx="0" cy="704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31"/>
          <p:cNvSpPr>
            <a:spLocks noChangeShapeType="1"/>
          </p:cNvSpPr>
          <p:nvPr/>
        </p:nvSpPr>
        <p:spPr bwMode="auto">
          <a:xfrm>
            <a:off x="9539288" y="2060575"/>
            <a:ext cx="0" cy="7048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32"/>
          <p:cNvSpPr>
            <a:spLocks noChangeShapeType="1"/>
          </p:cNvSpPr>
          <p:nvPr/>
        </p:nvSpPr>
        <p:spPr bwMode="auto">
          <a:xfrm>
            <a:off x="8715375" y="2335213"/>
            <a:ext cx="10556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33"/>
          <p:cNvSpPr>
            <a:spLocks noChangeShapeType="1"/>
          </p:cNvSpPr>
          <p:nvPr/>
        </p:nvSpPr>
        <p:spPr bwMode="auto">
          <a:xfrm>
            <a:off x="8704263" y="2570163"/>
            <a:ext cx="10795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3" name="Group 34"/>
          <p:cNvGrpSpPr>
            <a:grpSpLocks/>
          </p:cNvGrpSpPr>
          <p:nvPr/>
        </p:nvGrpSpPr>
        <p:grpSpPr bwMode="auto">
          <a:xfrm>
            <a:off x="8715376" y="3067050"/>
            <a:ext cx="428625" cy="260350"/>
            <a:chOff x="5417" y="2178"/>
            <a:chExt cx="304" cy="164"/>
          </a:xfrm>
        </p:grpSpPr>
        <p:sp>
          <p:nvSpPr>
            <p:cNvPr id="74" name="Oval 35"/>
            <p:cNvSpPr>
              <a:spLocks noChangeArrowheads="1"/>
            </p:cNvSpPr>
            <p:nvPr/>
          </p:nvSpPr>
          <p:spPr bwMode="auto">
            <a:xfrm>
              <a:off x="5417" y="2178"/>
              <a:ext cx="173" cy="164"/>
            </a:xfrm>
            <a:prstGeom prst="ellipse">
              <a:avLst/>
            </a:prstGeom>
            <a:solidFill>
              <a:schemeClr val="tx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5" name="Rectangle 36"/>
            <p:cNvSpPr>
              <a:spLocks noChangeArrowheads="1"/>
            </p:cNvSpPr>
            <p:nvPr/>
          </p:nvSpPr>
          <p:spPr bwMode="auto">
            <a:xfrm>
              <a:off x="5491" y="2178"/>
              <a:ext cx="230" cy="74"/>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sp>
        <p:nvSpPr>
          <p:cNvPr id="76" name="Line 37"/>
          <p:cNvSpPr>
            <a:spLocks noChangeShapeType="1"/>
          </p:cNvSpPr>
          <p:nvPr/>
        </p:nvSpPr>
        <p:spPr bwMode="auto">
          <a:xfrm>
            <a:off x="8216900" y="3157538"/>
            <a:ext cx="5222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38"/>
          <p:cNvSpPr>
            <a:spLocks noChangeShapeType="1"/>
          </p:cNvSpPr>
          <p:nvPr/>
        </p:nvSpPr>
        <p:spPr bwMode="auto">
          <a:xfrm>
            <a:off x="9156701" y="3117850"/>
            <a:ext cx="2889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39"/>
          <p:cNvSpPr>
            <a:spLocks noChangeShapeType="1"/>
          </p:cNvSpPr>
          <p:nvPr/>
        </p:nvSpPr>
        <p:spPr bwMode="auto">
          <a:xfrm flipV="1">
            <a:off x="9445625" y="2765426"/>
            <a:ext cx="0" cy="35242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Text Box 40"/>
          <p:cNvSpPr txBox="1">
            <a:spLocks noChangeArrowheads="1"/>
          </p:cNvSpPr>
          <p:nvPr/>
        </p:nvSpPr>
        <p:spPr bwMode="auto">
          <a:xfrm>
            <a:off x="8982076" y="3195638"/>
            <a:ext cx="9124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latin typeface="Comic Sans MS" panose="030F0702030302020204" pitchFamily="66" charset="0"/>
              </a:rPr>
              <a:t>Pumps</a:t>
            </a:r>
            <a:endParaRPr lang="en-US" altLang="en-US" sz="2400"/>
          </a:p>
        </p:txBody>
      </p:sp>
      <p:sp>
        <p:nvSpPr>
          <p:cNvPr id="2" name="Freeform 1"/>
          <p:cNvSpPr/>
          <p:nvPr/>
        </p:nvSpPr>
        <p:spPr>
          <a:xfrm>
            <a:off x="4191897" y="1656679"/>
            <a:ext cx="5959737" cy="4410635"/>
          </a:xfrm>
          <a:custGeom>
            <a:avLst/>
            <a:gdLst>
              <a:gd name="connsiteX0" fmla="*/ 3216537 w 5959737"/>
              <a:gd name="connsiteY0" fmla="*/ 75303 h 4410635"/>
              <a:gd name="connsiteX1" fmla="*/ 3119718 w 5959737"/>
              <a:gd name="connsiteY1" fmla="*/ 86061 h 4410635"/>
              <a:gd name="connsiteX2" fmla="*/ 2872292 w 5959737"/>
              <a:gd name="connsiteY2" fmla="*/ 107576 h 4410635"/>
              <a:gd name="connsiteX3" fmla="*/ 2840019 w 5959737"/>
              <a:gd name="connsiteY3" fmla="*/ 118334 h 4410635"/>
              <a:gd name="connsiteX4" fmla="*/ 2764716 w 5959737"/>
              <a:gd name="connsiteY4" fmla="*/ 139849 h 4410635"/>
              <a:gd name="connsiteX5" fmla="*/ 2721685 w 5959737"/>
              <a:gd name="connsiteY5" fmla="*/ 161364 h 4410635"/>
              <a:gd name="connsiteX6" fmla="*/ 2689412 w 5959737"/>
              <a:gd name="connsiteY6" fmla="*/ 172122 h 4410635"/>
              <a:gd name="connsiteX7" fmla="*/ 2614109 w 5959737"/>
              <a:gd name="connsiteY7" fmla="*/ 204395 h 4410635"/>
              <a:gd name="connsiteX8" fmla="*/ 2517290 w 5959737"/>
              <a:gd name="connsiteY8" fmla="*/ 247426 h 4410635"/>
              <a:gd name="connsiteX9" fmla="*/ 2441986 w 5959737"/>
              <a:gd name="connsiteY9" fmla="*/ 279698 h 4410635"/>
              <a:gd name="connsiteX10" fmla="*/ 2345168 w 5959737"/>
              <a:gd name="connsiteY10" fmla="*/ 344244 h 4410635"/>
              <a:gd name="connsiteX11" fmla="*/ 2312895 w 5959737"/>
              <a:gd name="connsiteY11" fmla="*/ 365760 h 4410635"/>
              <a:gd name="connsiteX12" fmla="*/ 2280622 w 5959737"/>
              <a:gd name="connsiteY12" fmla="*/ 376517 h 4410635"/>
              <a:gd name="connsiteX13" fmla="*/ 2237591 w 5959737"/>
              <a:gd name="connsiteY13" fmla="*/ 430306 h 4410635"/>
              <a:gd name="connsiteX14" fmla="*/ 2216076 w 5959737"/>
              <a:gd name="connsiteY14" fmla="*/ 462578 h 4410635"/>
              <a:gd name="connsiteX15" fmla="*/ 2162288 w 5959737"/>
              <a:gd name="connsiteY15" fmla="*/ 516367 h 4410635"/>
              <a:gd name="connsiteX16" fmla="*/ 2119257 w 5959737"/>
              <a:gd name="connsiteY16" fmla="*/ 570155 h 4410635"/>
              <a:gd name="connsiteX17" fmla="*/ 2076226 w 5959737"/>
              <a:gd name="connsiteY17" fmla="*/ 634701 h 4410635"/>
              <a:gd name="connsiteX18" fmla="*/ 2054711 w 5959737"/>
              <a:gd name="connsiteY18" fmla="*/ 666974 h 4410635"/>
              <a:gd name="connsiteX19" fmla="*/ 2022438 w 5959737"/>
              <a:gd name="connsiteY19" fmla="*/ 699247 h 4410635"/>
              <a:gd name="connsiteX20" fmla="*/ 2011680 w 5959737"/>
              <a:gd name="connsiteY20" fmla="*/ 731520 h 4410635"/>
              <a:gd name="connsiteX21" fmla="*/ 1979408 w 5959737"/>
              <a:gd name="connsiteY21" fmla="*/ 763793 h 4410635"/>
              <a:gd name="connsiteX22" fmla="*/ 1957892 w 5959737"/>
              <a:gd name="connsiteY22" fmla="*/ 796066 h 4410635"/>
              <a:gd name="connsiteX23" fmla="*/ 1936377 w 5959737"/>
              <a:gd name="connsiteY23" fmla="*/ 871369 h 4410635"/>
              <a:gd name="connsiteX24" fmla="*/ 1914862 w 5959737"/>
              <a:gd name="connsiteY24" fmla="*/ 914400 h 4410635"/>
              <a:gd name="connsiteX25" fmla="*/ 1904104 w 5959737"/>
              <a:gd name="connsiteY25" fmla="*/ 946673 h 4410635"/>
              <a:gd name="connsiteX26" fmla="*/ 1882589 w 5959737"/>
              <a:gd name="connsiteY26" fmla="*/ 978946 h 4410635"/>
              <a:gd name="connsiteX27" fmla="*/ 1850316 w 5959737"/>
              <a:gd name="connsiteY27" fmla="*/ 1032734 h 4410635"/>
              <a:gd name="connsiteX28" fmla="*/ 1828800 w 5959737"/>
              <a:gd name="connsiteY28" fmla="*/ 1097280 h 4410635"/>
              <a:gd name="connsiteX29" fmla="*/ 1818043 w 5959737"/>
              <a:gd name="connsiteY29" fmla="*/ 1140310 h 4410635"/>
              <a:gd name="connsiteX30" fmla="*/ 1796528 w 5959737"/>
              <a:gd name="connsiteY30" fmla="*/ 1172583 h 4410635"/>
              <a:gd name="connsiteX31" fmla="*/ 1753497 w 5959737"/>
              <a:gd name="connsiteY31" fmla="*/ 1247887 h 4410635"/>
              <a:gd name="connsiteX32" fmla="*/ 1742739 w 5959737"/>
              <a:gd name="connsiteY32" fmla="*/ 1290917 h 4410635"/>
              <a:gd name="connsiteX33" fmla="*/ 1699709 w 5959737"/>
              <a:gd name="connsiteY33" fmla="*/ 1366221 h 4410635"/>
              <a:gd name="connsiteX34" fmla="*/ 1678193 w 5959737"/>
              <a:gd name="connsiteY34" fmla="*/ 1387736 h 4410635"/>
              <a:gd name="connsiteX35" fmla="*/ 1635163 w 5959737"/>
              <a:gd name="connsiteY35" fmla="*/ 1452282 h 4410635"/>
              <a:gd name="connsiteX36" fmla="*/ 1570617 w 5959737"/>
              <a:gd name="connsiteY36" fmla="*/ 1538343 h 4410635"/>
              <a:gd name="connsiteX37" fmla="*/ 1549102 w 5959737"/>
              <a:gd name="connsiteY37" fmla="*/ 1570616 h 4410635"/>
              <a:gd name="connsiteX38" fmla="*/ 1538344 w 5959737"/>
              <a:gd name="connsiteY38" fmla="*/ 1602889 h 4410635"/>
              <a:gd name="connsiteX39" fmla="*/ 1495313 w 5959737"/>
              <a:gd name="connsiteY39" fmla="*/ 1667435 h 4410635"/>
              <a:gd name="connsiteX40" fmla="*/ 1420010 w 5959737"/>
              <a:gd name="connsiteY40" fmla="*/ 1775011 h 4410635"/>
              <a:gd name="connsiteX41" fmla="*/ 1409252 w 5959737"/>
              <a:gd name="connsiteY41" fmla="*/ 1807284 h 4410635"/>
              <a:gd name="connsiteX42" fmla="*/ 1366222 w 5959737"/>
              <a:gd name="connsiteY42" fmla="*/ 1871830 h 4410635"/>
              <a:gd name="connsiteX43" fmla="*/ 1333949 w 5959737"/>
              <a:gd name="connsiteY43" fmla="*/ 1947134 h 4410635"/>
              <a:gd name="connsiteX44" fmla="*/ 1312433 w 5959737"/>
              <a:gd name="connsiteY44" fmla="*/ 1979407 h 4410635"/>
              <a:gd name="connsiteX45" fmla="*/ 1280160 w 5959737"/>
              <a:gd name="connsiteY45" fmla="*/ 2000922 h 4410635"/>
              <a:gd name="connsiteX46" fmla="*/ 1226372 w 5959737"/>
              <a:gd name="connsiteY46" fmla="*/ 2054710 h 4410635"/>
              <a:gd name="connsiteX47" fmla="*/ 1204857 w 5959737"/>
              <a:gd name="connsiteY47" fmla="*/ 2076226 h 4410635"/>
              <a:gd name="connsiteX48" fmla="*/ 1161826 w 5959737"/>
              <a:gd name="connsiteY48" fmla="*/ 2086983 h 4410635"/>
              <a:gd name="connsiteX49" fmla="*/ 1108038 w 5959737"/>
              <a:gd name="connsiteY49" fmla="*/ 2130014 h 4410635"/>
              <a:gd name="connsiteX50" fmla="*/ 989704 w 5959737"/>
              <a:gd name="connsiteY50" fmla="*/ 2194560 h 4410635"/>
              <a:gd name="connsiteX51" fmla="*/ 957431 w 5959737"/>
              <a:gd name="connsiteY51" fmla="*/ 2226833 h 4410635"/>
              <a:gd name="connsiteX52" fmla="*/ 914400 w 5959737"/>
              <a:gd name="connsiteY52" fmla="*/ 2237590 h 4410635"/>
              <a:gd name="connsiteX53" fmla="*/ 882128 w 5959737"/>
              <a:gd name="connsiteY53" fmla="*/ 2259106 h 4410635"/>
              <a:gd name="connsiteX54" fmla="*/ 817582 w 5959737"/>
              <a:gd name="connsiteY54" fmla="*/ 2280621 h 4410635"/>
              <a:gd name="connsiteX55" fmla="*/ 688490 w 5959737"/>
              <a:gd name="connsiteY55" fmla="*/ 2334409 h 4410635"/>
              <a:gd name="connsiteX56" fmla="*/ 656217 w 5959737"/>
              <a:gd name="connsiteY56" fmla="*/ 2355924 h 4410635"/>
              <a:gd name="connsiteX57" fmla="*/ 559398 w 5959737"/>
              <a:gd name="connsiteY57" fmla="*/ 2388197 h 4410635"/>
              <a:gd name="connsiteX58" fmla="*/ 527125 w 5959737"/>
              <a:gd name="connsiteY58" fmla="*/ 2398955 h 4410635"/>
              <a:gd name="connsiteX59" fmla="*/ 494852 w 5959737"/>
              <a:gd name="connsiteY59" fmla="*/ 2409713 h 4410635"/>
              <a:gd name="connsiteX60" fmla="*/ 430306 w 5959737"/>
              <a:gd name="connsiteY60" fmla="*/ 2441986 h 4410635"/>
              <a:gd name="connsiteX61" fmla="*/ 387276 w 5959737"/>
              <a:gd name="connsiteY61" fmla="*/ 2463501 h 4410635"/>
              <a:gd name="connsiteX62" fmla="*/ 311972 w 5959737"/>
              <a:gd name="connsiteY62" fmla="*/ 2495774 h 4410635"/>
              <a:gd name="connsiteX63" fmla="*/ 247426 w 5959737"/>
              <a:gd name="connsiteY63" fmla="*/ 2538804 h 4410635"/>
              <a:gd name="connsiteX64" fmla="*/ 225911 w 5959737"/>
              <a:gd name="connsiteY64" fmla="*/ 2560320 h 4410635"/>
              <a:gd name="connsiteX65" fmla="*/ 161365 w 5959737"/>
              <a:gd name="connsiteY65" fmla="*/ 2603350 h 4410635"/>
              <a:gd name="connsiteX66" fmla="*/ 118335 w 5959737"/>
              <a:gd name="connsiteY66" fmla="*/ 2624866 h 4410635"/>
              <a:gd name="connsiteX67" fmla="*/ 32273 w 5959737"/>
              <a:gd name="connsiteY67" fmla="*/ 2700169 h 4410635"/>
              <a:gd name="connsiteX68" fmla="*/ 10758 w 5959737"/>
              <a:gd name="connsiteY68" fmla="*/ 2732442 h 4410635"/>
              <a:gd name="connsiteX69" fmla="*/ 0 w 5959737"/>
              <a:gd name="connsiteY69" fmla="*/ 2764715 h 4410635"/>
              <a:gd name="connsiteX70" fmla="*/ 53789 w 5959737"/>
              <a:gd name="connsiteY70" fmla="*/ 2926080 h 4410635"/>
              <a:gd name="connsiteX71" fmla="*/ 75304 w 5959737"/>
              <a:gd name="connsiteY71" fmla="*/ 2990626 h 4410635"/>
              <a:gd name="connsiteX72" fmla="*/ 86062 w 5959737"/>
              <a:gd name="connsiteY72" fmla="*/ 3022898 h 4410635"/>
              <a:gd name="connsiteX73" fmla="*/ 107577 w 5959737"/>
              <a:gd name="connsiteY73" fmla="*/ 3044414 h 4410635"/>
              <a:gd name="connsiteX74" fmla="*/ 129092 w 5959737"/>
              <a:gd name="connsiteY74" fmla="*/ 3119717 h 4410635"/>
              <a:gd name="connsiteX75" fmla="*/ 139850 w 5959737"/>
              <a:gd name="connsiteY75" fmla="*/ 3162748 h 4410635"/>
              <a:gd name="connsiteX76" fmla="*/ 161365 w 5959737"/>
              <a:gd name="connsiteY76" fmla="*/ 3195021 h 4410635"/>
              <a:gd name="connsiteX77" fmla="*/ 172123 w 5959737"/>
              <a:gd name="connsiteY77" fmla="*/ 3238051 h 4410635"/>
              <a:gd name="connsiteX78" fmla="*/ 225911 w 5959737"/>
              <a:gd name="connsiteY78" fmla="*/ 3281082 h 4410635"/>
              <a:gd name="connsiteX79" fmla="*/ 290457 w 5959737"/>
              <a:gd name="connsiteY79" fmla="*/ 3334870 h 4410635"/>
              <a:gd name="connsiteX80" fmla="*/ 311972 w 5959737"/>
              <a:gd name="connsiteY80" fmla="*/ 3367143 h 4410635"/>
              <a:gd name="connsiteX81" fmla="*/ 333488 w 5959737"/>
              <a:gd name="connsiteY81" fmla="*/ 3388658 h 4410635"/>
              <a:gd name="connsiteX82" fmla="*/ 365760 w 5959737"/>
              <a:gd name="connsiteY82" fmla="*/ 3410174 h 4410635"/>
              <a:gd name="connsiteX83" fmla="*/ 387276 w 5959737"/>
              <a:gd name="connsiteY83" fmla="*/ 3431689 h 4410635"/>
              <a:gd name="connsiteX84" fmla="*/ 419549 w 5959737"/>
              <a:gd name="connsiteY84" fmla="*/ 3453204 h 4410635"/>
              <a:gd name="connsiteX85" fmla="*/ 451822 w 5959737"/>
              <a:gd name="connsiteY85" fmla="*/ 3485477 h 4410635"/>
              <a:gd name="connsiteX86" fmla="*/ 494852 w 5959737"/>
              <a:gd name="connsiteY86" fmla="*/ 3506993 h 4410635"/>
              <a:gd name="connsiteX87" fmla="*/ 548640 w 5959737"/>
              <a:gd name="connsiteY87" fmla="*/ 3539266 h 4410635"/>
              <a:gd name="connsiteX88" fmla="*/ 634702 w 5959737"/>
              <a:gd name="connsiteY88" fmla="*/ 3614569 h 4410635"/>
              <a:gd name="connsiteX89" fmla="*/ 666975 w 5959737"/>
              <a:gd name="connsiteY89" fmla="*/ 3657600 h 4410635"/>
              <a:gd name="connsiteX90" fmla="*/ 753036 w 5959737"/>
              <a:gd name="connsiteY90" fmla="*/ 3711388 h 4410635"/>
              <a:gd name="connsiteX91" fmla="*/ 806824 w 5959737"/>
              <a:gd name="connsiteY91" fmla="*/ 3754418 h 4410635"/>
              <a:gd name="connsiteX92" fmla="*/ 849855 w 5959737"/>
              <a:gd name="connsiteY92" fmla="*/ 3797449 h 4410635"/>
              <a:gd name="connsiteX93" fmla="*/ 903643 w 5959737"/>
              <a:gd name="connsiteY93" fmla="*/ 3840480 h 4410635"/>
              <a:gd name="connsiteX94" fmla="*/ 978946 w 5959737"/>
              <a:gd name="connsiteY94" fmla="*/ 3883510 h 4410635"/>
              <a:gd name="connsiteX95" fmla="*/ 1043492 w 5959737"/>
              <a:gd name="connsiteY95" fmla="*/ 3915783 h 4410635"/>
              <a:gd name="connsiteX96" fmla="*/ 1097280 w 5959737"/>
              <a:gd name="connsiteY96" fmla="*/ 3948056 h 4410635"/>
              <a:gd name="connsiteX97" fmla="*/ 1172584 w 5959737"/>
              <a:gd name="connsiteY97" fmla="*/ 3980329 h 4410635"/>
              <a:gd name="connsiteX98" fmla="*/ 1258645 w 5959737"/>
              <a:gd name="connsiteY98" fmla="*/ 4023360 h 4410635"/>
              <a:gd name="connsiteX99" fmla="*/ 1301676 w 5959737"/>
              <a:gd name="connsiteY99" fmla="*/ 4044875 h 4410635"/>
              <a:gd name="connsiteX100" fmla="*/ 1344706 w 5959737"/>
              <a:gd name="connsiteY100" fmla="*/ 4055633 h 4410635"/>
              <a:gd name="connsiteX101" fmla="*/ 1376979 w 5959737"/>
              <a:gd name="connsiteY101" fmla="*/ 4066390 h 4410635"/>
              <a:gd name="connsiteX102" fmla="*/ 1463040 w 5959737"/>
              <a:gd name="connsiteY102" fmla="*/ 4087906 h 4410635"/>
              <a:gd name="connsiteX103" fmla="*/ 1506071 w 5959737"/>
              <a:gd name="connsiteY103" fmla="*/ 4109421 h 4410635"/>
              <a:gd name="connsiteX104" fmla="*/ 1592132 w 5959737"/>
              <a:gd name="connsiteY104" fmla="*/ 4130936 h 4410635"/>
              <a:gd name="connsiteX105" fmla="*/ 1688951 w 5959737"/>
              <a:gd name="connsiteY105" fmla="*/ 4163209 h 4410635"/>
              <a:gd name="connsiteX106" fmla="*/ 1721224 w 5959737"/>
              <a:gd name="connsiteY106" fmla="*/ 4173967 h 4410635"/>
              <a:gd name="connsiteX107" fmla="*/ 1807285 w 5959737"/>
              <a:gd name="connsiteY107" fmla="*/ 4195482 h 4410635"/>
              <a:gd name="connsiteX108" fmla="*/ 1850316 w 5959737"/>
              <a:gd name="connsiteY108" fmla="*/ 4206240 h 4410635"/>
              <a:gd name="connsiteX109" fmla="*/ 1882589 w 5959737"/>
              <a:gd name="connsiteY109" fmla="*/ 4216997 h 4410635"/>
              <a:gd name="connsiteX110" fmla="*/ 1936377 w 5959737"/>
              <a:gd name="connsiteY110" fmla="*/ 4227755 h 4410635"/>
              <a:gd name="connsiteX111" fmla="*/ 2000923 w 5959737"/>
              <a:gd name="connsiteY111" fmla="*/ 4249270 h 4410635"/>
              <a:gd name="connsiteX112" fmla="*/ 2033196 w 5959737"/>
              <a:gd name="connsiteY112" fmla="*/ 4260028 h 4410635"/>
              <a:gd name="connsiteX113" fmla="*/ 2086984 w 5959737"/>
              <a:gd name="connsiteY113" fmla="*/ 4270786 h 4410635"/>
              <a:gd name="connsiteX114" fmla="*/ 2151530 w 5959737"/>
              <a:gd name="connsiteY114" fmla="*/ 4292301 h 4410635"/>
              <a:gd name="connsiteX115" fmla="*/ 2248349 w 5959737"/>
              <a:gd name="connsiteY115" fmla="*/ 4313816 h 4410635"/>
              <a:gd name="connsiteX116" fmla="*/ 2302137 w 5959737"/>
              <a:gd name="connsiteY116" fmla="*/ 4324574 h 4410635"/>
              <a:gd name="connsiteX117" fmla="*/ 2452744 w 5959737"/>
              <a:gd name="connsiteY117" fmla="*/ 4356847 h 4410635"/>
              <a:gd name="connsiteX118" fmla="*/ 2571078 w 5959737"/>
              <a:gd name="connsiteY118" fmla="*/ 4367604 h 4410635"/>
              <a:gd name="connsiteX119" fmla="*/ 2614109 w 5959737"/>
              <a:gd name="connsiteY119" fmla="*/ 4378362 h 4410635"/>
              <a:gd name="connsiteX120" fmla="*/ 2872292 w 5959737"/>
              <a:gd name="connsiteY120" fmla="*/ 4399877 h 4410635"/>
              <a:gd name="connsiteX121" fmla="*/ 3119718 w 5959737"/>
              <a:gd name="connsiteY121" fmla="*/ 4410635 h 4410635"/>
              <a:gd name="connsiteX122" fmla="*/ 3517751 w 5959737"/>
              <a:gd name="connsiteY122" fmla="*/ 4399877 h 4410635"/>
              <a:gd name="connsiteX123" fmla="*/ 3560782 w 5959737"/>
              <a:gd name="connsiteY123" fmla="*/ 4389120 h 4410635"/>
              <a:gd name="connsiteX124" fmla="*/ 3689873 w 5959737"/>
              <a:gd name="connsiteY124" fmla="*/ 4378362 h 4410635"/>
              <a:gd name="connsiteX125" fmla="*/ 3980330 w 5959737"/>
              <a:gd name="connsiteY125" fmla="*/ 4356847 h 4410635"/>
              <a:gd name="connsiteX126" fmla="*/ 4044876 w 5959737"/>
              <a:gd name="connsiteY126" fmla="*/ 4346089 h 4410635"/>
              <a:gd name="connsiteX127" fmla="*/ 4130937 w 5959737"/>
              <a:gd name="connsiteY127" fmla="*/ 4335331 h 4410635"/>
              <a:gd name="connsiteX128" fmla="*/ 4249271 w 5959737"/>
              <a:gd name="connsiteY128" fmla="*/ 4313816 h 4410635"/>
              <a:gd name="connsiteX129" fmla="*/ 4335332 w 5959737"/>
              <a:gd name="connsiteY129" fmla="*/ 4292301 h 4410635"/>
              <a:gd name="connsiteX130" fmla="*/ 4399878 w 5959737"/>
              <a:gd name="connsiteY130" fmla="*/ 4281543 h 4410635"/>
              <a:gd name="connsiteX131" fmla="*/ 4485939 w 5959737"/>
              <a:gd name="connsiteY131" fmla="*/ 4260028 h 4410635"/>
              <a:gd name="connsiteX132" fmla="*/ 4550485 w 5959737"/>
              <a:gd name="connsiteY132" fmla="*/ 4249270 h 4410635"/>
              <a:gd name="connsiteX133" fmla="*/ 4615031 w 5959737"/>
              <a:gd name="connsiteY133" fmla="*/ 4227755 h 4410635"/>
              <a:gd name="connsiteX134" fmla="*/ 4679577 w 5959737"/>
              <a:gd name="connsiteY134" fmla="*/ 4184724 h 4410635"/>
              <a:gd name="connsiteX135" fmla="*/ 4722608 w 5959737"/>
              <a:gd name="connsiteY135" fmla="*/ 4173967 h 4410635"/>
              <a:gd name="connsiteX136" fmla="*/ 4754880 w 5959737"/>
              <a:gd name="connsiteY136" fmla="*/ 4152451 h 4410635"/>
              <a:gd name="connsiteX137" fmla="*/ 4776396 w 5959737"/>
              <a:gd name="connsiteY137" fmla="*/ 4130936 h 4410635"/>
              <a:gd name="connsiteX138" fmla="*/ 4808669 w 5959737"/>
              <a:gd name="connsiteY138" fmla="*/ 4120178 h 4410635"/>
              <a:gd name="connsiteX139" fmla="*/ 4840942 w 5959737"/>
              <a:gd name="connsiteY139" fmla="*/ 4087906 h 4410635"/>
              <a:gd name="connsiteX140" fmla="*/ 4873215 w 5959737"/>
              <a:gd name="connsiteY140" fmla="*/ 4066390 h 4410635"/>
              <a:gd name="connsiteX141" fmla="*/ 4916245 w 5959737"/>
              <a:gd name="connsiteY141" fmla="*/ 4034117 h 4410635"/>
              <a:gd name="connsiteX142" fmla="*/ 4948518 w 5959737"/>
              <a:gd name="connsiteY142" fmla="*/ 4001844 h 4410635"/>
              <a:gd name="connsiteX143" fmla="*/ 4991549 w 5959737"/>
              <a:gd name="connsiteY143" fmla="*/ 3969571 h 4410635"/>
              <a:gd name="connsiteX144" fmla="*/ 5056095 w 5959737"/>
              <a:gd name="connsiteY144" fmla="*/ 3905026 h 4410635"/>
              <a:gd name="connsiteX145" fmla="*/ 5077610 w 5959737"/>
              <a:gd name="connsiteY145" fmla="*/ 3883510 h 4410635"/>
              <a:gd name="connsiteX146" fmla="*/ 5142156 w 5959737"/>
              <a:gd name="connsiteY146" fmla="*/ 3797449 h 4410635"/>
              <a:gd name="connsiteX147" fmla="*/ 5163671 w 5959737"/>
              <a:gd name="connsiteY147" fmla="*/ 3754418 h 4410635"/>
              <a:gd name="connsiteX148" fmla="*/ 5228217 w 5959737"/>
              <a:gd name="connsiteY148" fmla="*/ 3646842 h 4410635"/>
              <a:gd name="connsiteX149" fmla="*/ 5238975 w 5959737"/>
              <a:gd name="connsiteY149" fmla="*/ 3614569 h 4410635"/>
              <a:gd name="connsiteX150" fmla="*/ 5260490 w 5959737"/>
              <a:gd name="connsiteY150" fmla="*/ 3571538 h 4410635"/>
              <a:gd name="connsiteX151" fmla="*/ 5282005 w 5959737"/>
              <a:gd name="connsiteY151" fmla="*/ 3506993 h 4410635"/>
              <a:gd name="connsiteX152" fmla="*/ 5303520 w 5959737"/>
              <a:gd name="connsiteY152" fmla="*/ 3474720 h 4410635"/>
              <a:gd name="connsiteX153" fmla="*/ 5346551 w 5959737"/>
              <a:gd name="connsiteY153" fmla="*/ 3399416 h 4410635"/>
              <a:gd name="connsiteX154" fmla="*/ 5378824 w 5959737"/>
              <a:gd name="connsiteY154" fmla="*/ 3313355 h 4410635"/>
              <a:gd name="connsiteX155" fmla="*/ 5389582 w 5959737"/>
              <a:gd name="connsiteY155" fmla="*/ 3270324 h 4410635"/>
              <a:gd name="connsiteX156" fmla="*/ 5411097 w 5959737"/>
              <a:gd name="connsiteY156" fmla="*/ 3238051 h 4410635"/>
              <a:gd name="connsiteX157" fmla="*/ 5454128 w 5959737"/>
              <a:gd name="connsiteY157" fmla="*/ 3151990 h 4410635"/>
              <a:gd name="connsiteX158" fmla="*/ 5486400 w 5959737"/>
              <a:gd name="connsiteY158" fmla="*/ 3076687 h 4410635"/>
              <a:gd name="connsiteX159" fmla="*/ 5497158 w 5959737"/>
              <a:gd name="connsiteY159" fmla="*/ 3033656 h 4410635"/>
              <a:gd name="connsiteX160" fmla="*/ 5518673 w 5959737"/>
              <a:gd name="connsiteY160" fmla="*/ 2990626 h 4410635"/>
              <a:gd name="connsiteX161" fmla="*/ 5529431 w 5959737"/>
              <a:gd name="connsiteY161" fmla="*/ 2958353 h 4410635"/>
              <a:gd name="connsiteX162" fmla="*/ 5550946 w 5959737"/>
              <a:gd name="connsiteY162" fmla="*/ 2915322 h 4410635"/>
              <a:gd name="connsiteX163" fmla="*/ 5561704 w 5959737"/>
              <a:gd name="connsiteY163" fmla="*/ 2883049 h 4410635"/>
              <a:gd name="connsiteX164" fmla="*/ 5604735 w 5959737"/>
              <a:gd name="connsiteY164" fmla="*/ 2796988 h 4410635"/>
              <a:gd name="connsiteX165" fmla="*/ 5637008 w 5959737"/>
              <a:gd name="connsiteY165" fmla="*/ 2732442 h 4410635"/>
              <a:gd name="connsiteX166" fmla="*/ 5669280 w 5959737"/>
              <a:gd name="connsiteY166" fmla="*/ 2657138 h 4410635"/>
              <a:gd name="connsiteX167" fmla="*/ 5690796 w 5959737"/>
              <a:gd name="connsiteY167" fmla="*/ 2592593 h 4410635"/>
              <a:gd name="connsiteX168" fmla="*/ 5755342 w 5959737"/>
              <a:gd name="connsiteY168" fmla="*/ 2452743 h 4410635"/>
              <a:gd name="connsiteX169" fmla="*/ 5766099 w 5959737"/>
              <a:gd name="connsiteY169" fmla="*/ 2409713 h 4410635"/>
              <a:gd name="connsiteX170" fmla="*/ 5776857 w 5959737"/>
              <a:gd name="connsiteY170" fmla="*/ 2377440 h 4410635"/>
              <a:gd name="connsiteX171" fmla="*/ 5787615 w 5959737"/>
              <a:gd name="connsiteY171" fmla="*/ 2323651 h 4410635"/>
              <a:gd name="connsiteX172" fmla="*/ 5798372 w 5959737"/>
              <a:gd name="connsiteY172" fmla="*/ 2291378 h 4410635"/>
              <a:gd name="connsiteX173" fmla="*/ 5819888 w 5959737"/>
              <a:gd name="connsiteY173" fmla="*/ 2205317 h 4410635"/>
              <a:gd name="connsiteX174" fmla="*/ 5830645 w 5959737"/>
              <a:gd name="connsiteY174" fmla="*/ 2173044 h 4410635"/>
              <a:gd name="connsiteX175" fmla="*/ 5862918 w 5959737"/>
              <a:gd name="connsiteY175" fmla="*/ 2097741 h 4410635"/>
              <a:gd name="connsiteX176" fmla="*/ 5873676 w 5959737"/>
              <a:gd name="connsiteY176" fmla="*/ 2011680 h 4410635"/>
              <a:gd name="connsiteX177" fmla="*/ 5905949 w 5959737"/>
              <a:gd name="connsiteY177" fmla="*/ 1850315 h 4410635"/>
              <a:gd name="connsiteX178" fmla="*/ 5916706 w 5959737"/>
              <a:gd name="connsiteY178" fmla="*/ 1731981 h 4410635"/>
              <a:gd name="connsiteX179" fmla="*/ 5938222 w 5959737"/>
              <a:gd name="connsiteY179" fmla="*/ 1667435 h 4410635"/>
              <a:gd name="connsiteX180" fmla="*/ 5948979 w 5959737"/>
              <a:gd name="connsiteY180" fmla="*/ 1516828 h 4410635"/>
              <a:gd name="connsiteX181" fmla="*/ 5959737 w 5959737"/>
              <a:gd name="connsiteY181" fmla="*/ 1441524 h 4410635"/>
              <a:gd name="connsiteX182" fmla="*/ 5938222 w 5959737"/>
              <a:gd name="connsiteY182" fmla="*/ 1108037 h 4410635"/>
              <a:gd name="connsiteX183" fmla="*/ 5927464 w 5959737"/>
              <a:gd name="connsiteY183" fmla="*/ 1054249 h 4410635"/>
              <a:gd name="connsiteX184" fmla="*/ 5916706 w 5959737"/>
              <a:gd name="connsiteY184" fmla="*/ 989703 h 4410635"/>
              <a:gd name="connsiteX185" fmla="*/ 5905949 w 5959737"/>
              <a:gd name="connsiteY185" fmla="*/ 828338 h 4410635"/>
              <a:gd name="connsiteX186" fmla="*/ 5895191 w 5959737"/>
              <a:gd name="connsiteY186" fmla="*/ 763793 h 4410635"/>
              <a:gd name="connsiteX187" fmla="*/ 5873676 w 5959737"/>
              <a:gd name="connsiteY187" fmla="*/ 634701 h 4410635"/>
              <a:gd name="connsiteX188" fmla="*/ 5862918 w 5959737"/>
              <a:gd name="connsiteY188" fmla="*/ 484094 h 4410635"/>
              <a:gd name="connsiteX189" fmla="*/ 5852160 w 5959737"/>
              <a:gd name="connsiteY189" fmla="*/ 451821 h 4410635"/>
              <a:gd name="connsiteX190" fmla="*/ 5841403 w 5959737"/>
              <a:gd name="connsiteY190" fmla="*/ 408790 h 4410635"/>
              <a:gd name="connsiteX191" fmla="*/ 5809130 w 5959737"/>
              <a:gd name="connsiteY191" fmla="*/ 322729 h 4410635"/>
              <a:gd name="connsiteX192" fmla="*/ 5733826 w 5959737"/>
              <a:gd name="connsiteY192" fmla="*/ 290456 h 4410635"/>
              <a:gd name="connsiteX193" fmla="*/ 5690796 w 5959737"/>
              <a:gd name="connsiteY193" fmla="*/ 268941 h 4410635"/>
              <a:gd name="connsiteX194" fmla="*/ 5615492 w 5959737"/>
              <a:gd name="connsiteY194" fmla="*/ 247426 h 4410635"/>
              <a:gd name="connsiteX195" fmla="*/ 5583219 w 5959737"/>
              <a:gd name="connsiteY195" fmla="*/ 236668 h 4410635"/>
              <a:gd name="connsiteX196" fmla="*/ 5529431 w 5959737"/>
              <a:gd name="connsiteY196" fmla="*/ 225910 h 4410635"/>
              <a:gd name="connsiteX197" fmla="*/ 5497158 w 5959737"/>
              <a:gd name="connsiteY197" fmla="*/ 215153 h 4410635"/>
              <a:gd name="connsiteX198" fmla="*/ 5346551 w 5959737"/>
              <a:gd name="connsiteY198" fmla="*/ 182880 h 4410635"/>
              <a:gd name="connsiteX199" fmla="*/ 5282005 w 5959737"/>
              <a:gd name="connsiteY199" fmla="*/ 172122 h 4410635"/>
              <a:gd name="connsiteX200" fmla="*/ 5120640 w 5959737"/>
              <a:gd name="connsiteY200" fmla="*/ 161364 h 4410635"/>
              <a:gd name="connsiteX201" fmla="*/ 5023822 w 5959737"/>
              <a:gd name="connsiteY201" fmla="*/ 150607 h 4410635"/>
              <a:gd name="connsiteX202" fmla="*/ 4873215 w 5959737"/>
              <a:gd name="connsiteY202" fmla="*/ 129091 h 4410635"/>
              <a:gd name="connsiteX203" fmla="*/ 4808669 w 5959737"/>
              <a:gd name="connsiteY203" fmla="*/ 118334 h 4410635"/>
              <a:gd name="connsiteX204" fmla="*/ 4561243 w 5959737"/>
              <a:gd name="connsiteY204" fmla="*/ 96818 h 4410635"/>
              <a:gd name="connsiteX205" fmla="*/ 4442909 w 5959737"/>
              <a:gd name="connsiteY205" fmla="*/ 75303 h 4410635"/>
              <a:gd name="connsiteX206" fmla="*/ 4356848 w 5959737"/>
              <a:gd name="connsiteY206" fmla="*/ 64546 h 4410635"/>
              <a:gd name="connsiteX207" fmla="*/ 4324575 w 5959737"/>
              <a:gd name="connsiteY207" fmla="*/ 53788 h 4410635"/>
              <a:gd name="connsiteX208" fmla="*/ 4120179 w 5959737"/>
              <a:gd name="connsiteY208" fmla="*/ 32273 h 4410635"/>
              <a:gd name="connsiteX209" fmla="*/ 3948057 w 5959737"/>
              <a:gd name="connsiteY209" fmla="*/ 10757 h 4410635"/>
              <a:gd name="connsiteX210" fmla="*/ 3840480 w 5959737"/>
              <a:gd name="connsiteY210" fmla="*/ 0 h 4410635"/>
              <a:gd name="connsiteX211" fmla="*/ 3313356 w 5959737"/>
              <a:gd name="connsiteY211" fmla="*/ 10757 h 4410635"/>
              <a:gd name="connsiteX212" fmla="*/ 3248810 w 5959737"/>
              <a:gd name="connsiteY212" fmla="*/ 43030 h 4410635"/>
              <a:gd name="connsiteX213" fmla="*/ 3216537 w 5959737"/>
              <a:gd name="connsiteY213" fmla="*/ 53788 h 4410635"/>
              <a:gd name="connsiteX214" fmla="*/ 3216537 w 5959737"/>
              <a:gd name="connsiteY214" fmla="*/ 75303 h 441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959737" h="4410635">
                <a:moveTo>
                  <a:pt x="3216537" y="75303"/>
                </a:moveTo>
                <a:lnTo>
                  <a:pt x="3119718" y="86061"/>
                </a:lnTo>
                <a:lnTo>
                  <a:pt x="2872292" y="107576"/>
                </a:lnTo>
                <a:cubicBezTo>
                  <a:pt x="2861534" y="111162"/>
                  <a:pt x="2850922" y="115219"/>
                  <a:pt x="2840019" y="118334"/>
                </a:cubicBezTo>
                <a:cubicBezTo>
                  <a:pt x="2812715" y="126135"/>
                  <a:pt x="2790516" y="128792"/>
                  <a:pt x="2764716" y="139849"/>
                </a:cubicBezTo>
                <a:cubicBezTo>
                  <a:pt x="2749976" y="146166"/>
                  <a:pt x="2736425" y="155047"/>
                  <a:pt x="2721685" y="161364"/>
                </a:cubicBezTo>
                <a:cubicBezTo>
                  <a:pt x="2711262" y="165831"/>
                  <a:pt x="2699554" y="167051"/>
                  <a:pt x="2689412" y="172122"/>
                </a:cubicBezTo>
                <a:cubicBezTo>
                  <a:pt x="2615121" y="209267"/>
                  <a:pt x="2703663" y="182005"/>
                  <a:pt x="2614109" y="204395"/>
                </a:cubicBezTo>
                <a:cubicBezTo>
                  <a:pt x="2519183" y="267678"/>
                  <a:pt x="2670902" y="170622"/>
                  <a:pt x="2517290" y="247426"/>
                </a:cubicBezTo>
                <a:cubicBezTo>
                  <a:pt x="2464117" y="274012"/>
                  <a:pt x="2489473" y="263870"/>
                  <a:pt x="2441986" y="279698"/>
                </a:cubicBezTo>
                <a:lnTo>
                  <a:pt x="2345168" y="344244"/>
                </a:lnTo>
                <a:cubicBezTo>
                  <a:pt x="2334410" y="351416"/>
                  <a:pt x="2325161" y="361672"/>
                  <a:pt x="2312895" y="365760"/>
                </a:cubicBezTo>
                <a:lnTo>
                  <a:pt x="2280622" y="376517"/>
                </a:lnTo>
                <a:cubicBezTo>
                  <a:pt x="2214396" y="475853"/>
                  <a:pt x="2298908" y="353659"/>
                  <a:pt x="2237591" y="430306"/>
                </a:cubicBezTo>
                <a:cubicBezTo>
                  <a:pt x="2229515" y="440402"/>
                  <a:pt x="2224590" y="452848"/>
                  <a:pt x="2216076" y="462578"/>
                </a:cubicBezTo>
                <a:cubicBezTo>
                  <a:pt x="2199379" y="481660"/>
                  <a:pt x="2162288" y="516367"/>
                  <a:pt x="2162288" y="516367"/>
                </a:cubicBezTo>
                <a:cubicBezTo>
                  <a:pt x="2138061" y="589045"/>
                  <a:pt x="2171660" y="510266"/>
                  <a:pt x="2119257" y="570155"/>
                </a:cubicBezTo>
                <a:cubicBezTo>
                  <a:pt x="2102229" y="589615"/>
                  <a:pt x="2090570" y="613186"/>
                  <a:pt x="2076226" y="634701"/>
                </a:cubicBezTo>
                <a:cubicBezTo>
                  <a:pt x="2069054" y="645459"/>
                  <a:pt x="2063853" y="657832"/>
                  <a:pt x="2054711" y="666974"/>
                </a:cubicBezTo>
                <a:lnTo>
                  <a:pt x="2022438" y="699247"/>
                </a:lnTo>
                <a:cubicBezTo>
                  <a:pt x="2018852" y="710005"/>
                  <a:pt x="2017970" y="722085"/>
                  <a:pt x="2011680" y="731520"/>
                </a:cubicBezTo>
                <a:cubicBezTo>
                  <a:pt x="2003241" y="744178"/>
                  <a:pt x="1989147" y="752106"/>
                  <a:pt x="1979408" y="763793"/>
                </a:cubicBezTo>
                <a:cubicBezTo>
                  <a:pt x="1971131" y="773726"/>
                  <a:pt x="1965064" y="785308"/>
                  <a:pt x="1957892" y="796066"/>
                </a:cubicBezTo>
                <a:cubicBezTo>
                  <a:pt x="1952432" y="817908"/>
                  <a:pt x="1945639" y="849758"/>
                  <a:pt x="1936377" y="871369"/>
                </a:cubicBezTo>
                <a:cubicBezTo>
                  <a:pt x="1930060" y="886109"/>
                  <a:pt x="1921179" y="899660"/>
                  <a:pt x="1914862" y="914400"/>
                </a:cubicBezTo>
                <a:cubicBezTo>
                  <a:pt x="1910395" y="924823"/>
                  <a:pt x="1909175" y="936531"/>
                  <a:pt x="1904104" y="946673"/>
                </a:cubicBezTo>
                <a:cubicBezTo>
                  <a:pt x="1898322" y="958237"/>
                  <a:pt x="1888371" y="967382"/>
                  <a:pt x="1882589" y="978946"/>
                </a:cubicBezTo>
                <a:cubicBezTo>
                  <a:pt x="1854659" y="1034805"/>
                  <a:pt x="1892339" y="990709"/>
                  <a:pt x="1850316" y="1032734"/>
                </a:cubicBezTo>
                <a:cubicBezTo>
                  <a:pt x="1843144" y="1054249"/>
                  <a:pt x="1835317" y="1075557"/>
                  <a:pt x="1828800" y="1097280"/>
                </a:cubicBezTo>
                <a:cubicBezTo>
                  <a:pt x="1824552" y="1111441"/>
                  <a:pt x="1823867" y="1126721"/>
                  <a:pt x="1818043" y="1140310"/>
                </a:cubicBezTo>
                <a:cubicBezTo>
                  <a:pt x="1812950" y="1152194"/>
                  <a:pt x="1802943" y="1161357"/>
                  <a:pt x="1796528" y="1172583"/>
                </a:cubicBezTo>
                <a:cubicBezTo>
                  <a:pt x="1741933" y="1268124"/>
                  <a:pt x="1805915" y="1169259"/>
                  <a:pt x="1753497" y="1247887"/>
                </a:cubicBezTo>
                <a:cubicBezTo>
                  <a:pt x="1749911" y="1262230"/>
                  <a:pt x="1747930" y="1277074"/>
                  <a:pt x="1742739" y="1290917"/>
                </a:cubicBezTo>
                <a:cubicBezTo>
                  <a:pt x="1734944" y="1311704"/>
                  <a:pt x="1714397" y="1347862"/>
                  <a:pt x="1699709" y="1366221"/>
                </a:cubicBezTo>
                <a:cubicBezTo>
                  <a:pt x="1693373" y="1374141"/>
                  <a:pt x="1684279" y="1379622"/>
                  <a:pt x="1678193" y="1387736"/>
                </a:cubicBezTo>
                <a:cubicBezTo>
                  <a:pt x="1662678" y="1408422"/>
                  <a:pt x="1650678" y="1431596"/>
                  <a:pt x="1635163" y="1452282"/>
                </a:cubicBezTo>
                <a:cubicBezTo>
                  <a:pt x="1613648" y="1480969"/>
                  <a:pt x="1590508" y="1508507"/>
                  <a:pt x="1570617" y="1538343"/>
                </a:cubicBezTo>
                <a:cubicBezTo>
                  <a:pt x="1563445" y="1549101"/>
                  <a:pt x="1554884" y="1559052"/>
                  <a:pt x="1549102" y="1570616"/>
                </a:cubicBezTo>
                <a:cubicBezTo>
                  <a:pt x="1544031" y="1580758"/>
                  <a:pt x="1543851" y="1592976"/>
                  <a:pt x="1538344" y="1602889"/>
                </a:cubicBezTo>
                <a:cubicBezTo>
                  <a:pt x="1525786" y="1625493"/>
                  <a:pt x="1510828" y="1646748"/>
                  <a:pt x="1495313" y="1667435"/>
                </a:cubicBezTo>
                <a:cubicBezTo>
                  <a:pt x="1480585" y="1687073"/>
                  <a:pt x="1425308" y="1759119"/>
                  <a:pt x="1420010" y="1775011"/>
                </a:cubicBezTo>
                <a:cubicBezTo>
                  <a:pt x="1416424" y="1785769"/>
                  <a:pt x="1414759" y="1797371"/>
                  <a:pt x="1409252" y="1807284"/>
                </a:cubicBezTo>
                <a:cubicBezTo>
                  <a:pt x="1396694" y="1829888"/>
                  <a:pt x="1374399" y="1847299"/>
                  <a:pt x="1366222" y="1871830"/>
                </a:cubicBezTo>
                <a:cubicBezTo>
                  <a:pt x="1354154" y="1908034"/>
                  <a:pt x="1355216" y="1909916"/>
                  <a:pt x="1333949" y="1947134"/>
                </a:cubicBezTo>
                <a:cubicBezTo>
                  <a:pt x="1327534" y="1958360"/>
                  <a:pt x="1321575" y="1970265"/>
                  <a:pt x="1312433" y="1979407"/>
                </a:cubicBezTo>
                <a:cubicBezTo>
                  <a:pt x="1303291" y="1988549"/>
                  <a:pt x="1290918" y="1993750"/>
                  <a:pt x="1280160" y="2000922"/>
                </a:cubicBezTo>
                <a:cubicBezTo>
                  <a:pt x="1243276" y="2056249"/>
                  <a:pt x="1277600" y="2013727"/>
                  <a:pt x="1226372" y="2054710"/>
                </a:cubicBezTo>
                <a:cubicBezTo>
                  <a:pt x="1218452" y="2061046"/>
                  <a:pt x="1213929" y="2071690"/>
                  <a:pt x="1204857" y="2076226"/>
                </a:cubicBezTo>
                <a:cubicBezTo>
                  <a:pt x="1191633" y="2082838"/>
                  <a:pt x="1176170" y="2083397"/>
                  <a:pt x="1161826" y="2086983"/>
                </a:cubicBezTo>
                <a:cubicBezTo>
                  <a:pt x="1122074" y="2146613"/>
                  <a:pt x="1163055" y="2099449"/>
                  <a:pt x="1108038" y="2130014"/>
                </a:cubicBezTo>
                <a:cubicBezTo>
                  <a:pt x="969840" y="2206790"/>
                  <a:pt x="1110504" y="2146238"/>
                  <a:pt x="989704" y="2194560"/>
                </a:cubicBezTo>
                <a:cubicBezTo>
                  <a:pt x="978946" y="2205318"/>
                  <a:pt x="970640" y="2219285"/>
                  <a:pt x="957431" y="2226833"/>
                </a:cubicBezTo>
                <a:cubicBezTo>
                  <a:pt x="944594" y="2234168"/>
                  <a:pt x="927990" y="2231766"/>
                  <a:pt x="914400" y="2237590"/>
                </a:cubicBezTo>
                <a:cubicBezTo>
                  <a:pt x="902516" y="2242683"/>
                  <a:pt x="893943" y="2253855"/>
                  <a:pt x="882128" y="2259106"/>
                </a:cubicBezTo>
                <a:cubicBezTo>
                  <a:pt x="861404" y="2268317"/>
                  <a:pt x="837867" y="2270479"/>
                  <a:pt x="817582" y="2280621"/>
                </a:cubicBezTo>
                <a:cubicBezTo>
                  <a:pt x="718296" y="2330263"/>
                  <a:pt x="762636" y="2315872"/>
                  <a:pt x="688490" y="2334409"/>
                </a:cubicBezTo>
                <a:cubicBezTo>
                  <a:pt x="677732" y="2341581"/>
                  <a:pt x="668032" y="2350673"/>
                  <a:pt x="656217" y="2355924"/>
                </a:cubicBezTo>
                <a:cubicBezTo>
                  <a:pt x="656192" y="2355935"/>
                  <a:pt x="575548" y="2382814"/>
                  <a:pt x="559398" y="2388197"/>
                </a:cubicBezTo>
                <a:lnTo>
                  <a:pt x="527125" y="2398955"/>
                </a:lnTo>
                <a:cubicBezTo>
                  <a:pt x="516367" y="2402541"/>
                  <a:pt x="504287" y="2403423"/>
                  <a:pt x="494852" y="2409713"/>
                </a:cubicBezTo>
                <a:cubicBezTo>
                  <a:pt x="432831" y="2451059"/>
                  <a:pt x="492660" y="2415263"/>
                  <a:pt x="430306" y="2441986"/>
                </a:cubicBezTo>
                <a:cubicBezTo>
                  <a:pt x="415566" y="2448303"/>
                  <a:pt x="402016" y="2457184"/>
                  <a:pt x="387276" y="2463501"/>
                </a:cubicBezTo>
                <a:cubicBezTo>
                  <a:pt x="276484" y="2510982"/>
                  <a:pt x="454673" y="2424422"/>
                  <a:pt x="311972" y="2495774"/>
                </a:cubicBezTo>
                <a:cubicBezTo>
                  <a:pt x="270106" y="2558574"/>
                  <a:pt x="316894" y="2504070"/>
                  <a:pt x="247426" y="2538804"/>
                </a:cubicBezTo>
                <a:cubicBezTo>
                  <a:pt x="238354" y="2543340"/>
                  <a:pt x="234025" y="2554234"/>
                  <a:pt x="225911" y="2560320"/>
                </a:cubicBezTo>
                <a:cubicBezTo>
                  <a:pt x="205225" y="2575835"/>
                  <a:pt x="184493" y="2591785"/>
                  <a:pt x="161365" y="2603350"/>
                </a:cubicBezTo>
                <a:cubicBezTo>
                  <a:pt x="147022" y="2610522"/>
                  <a:pt x="132259" y="2616910"/>
                  <a:pt x="118335" y="2624866"/>
                </a:cubicBezTo>
                <a:cubicBezTo>
                  <a:pt x="87717" y="2642362"/>
                  <a:pt x="50583" y="2672704"/>
                  <a:pt x="32273" y="2700169"/>
                </a:cubicBezTo>
                <a:cubicBezTo>
                  <a:pt x="25101" y="2710927"/>
                  <a:pt x="16540" y="2720878"/>
                  <a:pt x="10758" y="2732442"/>
                </a:cubicBezTo>
                <a:cubicBezTo>
                  <a:pt x="5687" y="2742584"/>
                  <a:pt x="3586" y="2753957"/>
                  <a:pt x="0" y="2764715"/>
                </a:cubicBezTo>
                <a:lnTo>
                  <a:pt x="53789" y="2926080"/>
                </a:lnTo>
                <a:lnTo>
                  <a:pt x="75304" y="2990626"/>
                </a:lnTo>
                <a:cubicBezTo>
                  <a:pt x="78890" y="3001383"/>
                  <a:pt x="78044" y="3014880"/>
                  <a:pt x="86062" y="3022898"/>
                </a:cubicBezTo>
                <a:lnTo>
                  <a:pt x="107577" y="3044414"/>
                </a:lnTo>
                <a:cubicBezTo>
                  <a:pt x="141212" y="3178947"/>
                  <a:pt x="98223" y="3011675"/>
                  <a:pt x="129092" y="3119717"/>
                </a:cubicBezTo>
                <a:cubicBezTo>
                  <a:pt x="133154" y="3133933"/>
                  <a:pt x="134026" y="3149158"/>
                  <a:pt x="139850" y="3162748"/>
                </a:cubicBezTo>
                <a:cubicBezTo>
                  <a:pt x="144943" y="3174632"/>
                  <a:pt x="154193" y="3184263"/>
                  <a:pt x="161365" y="3195021"/>
                </a:cubicBezTo>
                <a:cubicBezTo>
                  <a:pt x="164951" y="3209364"/>
                  <a:pt x="165511" y="3224827"/>
                  <a:pt x="172123" y="3238051"/>
                </a:cubicBezTo>
                <a:cubicBezTo>
                  <a:pt x="179788" y="3253382"/>
                  <a:pt x="214507" y="3273479"/>
                  <a:pt x="225911" y="3281082"/>
                </a:cubicBezTo>
                <a:cubicBezTo>
                  <a:pt x="278329" y="3359710"/>
                  <a:pt x="208565" y="3266627"/>
                  <a:pt x="290457" y="3334870"/>
                </a:cubicBezTo>
                <a:cubicBezTo>
                  <a:pt x="300389" y="3343147"/>
                  <a:pt x="303895" y="3357047"/>
                  <a:pt x="311972" y="3367143"/>
                </a:cubicBezTo>
                <a:cubicBezTo>
                  <a:pt x="318308" y="3375063"/>
                  <a:pt x="325568" y="3382322"/>
                  <a:pt x="333488" y="3388658"/>
                </a:cubicBezTo>
                <a:cubicBezTo>
                  <a:pt x="343584" y="3396735"/>
                  <a:pt x="355664" y="3402097"/>
                  <a:pt x="365760" y="3410174"/>
                </a:cubicBezTo>
                <a:cubicBezTo>
                  <a:pt x="373680" y="3416510"/>
                  <a:pt x="379356" y="3425353"/>
                  <a:pt x="387276" y="3431689"/>
                </a:cubicBezTo>
                <a:cubicBezTo>
                  <a:pt x="397372" y="3439766"/>
                  <a:pt x="409617" y="3444927"/>
                  <a:pt x="419549" y="3453204"/>
                </a:cubicBezTo>
                <a:cubicBezTo>
                  <a:pt x="431236" y="3462943"/>
                  <a:pt x="439442" y="3476634"/>
                  <a:pt x="451822" y="3485477"/>
                </a:cubicBezTo>
                <a:cubicBezTo>
                  <a:pt x="464871" y="3494798"/>
                  <a:pt x="481509" y="3498098"/>
                  <a:pt x="494852" y="3506993"/>
                </a:cubicBezTo>
                <a:cubicBezTo>
                  <a:pt x="553917" y="3546370"/>
                  <a:pt x="473730" y="3514295"/>
                  <a:pt x="548640" y="3539266"/>
                </a:cubicBezTo>
                <a:cubicBezTo>
                  <a:pt x="611571" y="3602196"/>
                  <a:pt x="581331" y="3578989"/>
                  <a:pt x="634702" y="3614569"/>
                </a:cubicBezTo>
                <a:cubicBezTo>
                  <a:pt x="645460" y="3628913"/>
                  <a:pt x="654297" y="3644922"/>
                  <a:pt x="666975" y="3657600"/>
                </a:cubicBezTo>
                <a:cubicBezTo>
                  <a:pt x="694906" y="3685531"/>
                  <a:pt x="718949" y="3694345"/>
                  <a:pt x="753036" y="3711388"/>
                </a:cubicBezTo>
                <a:cubicBezTo>
                  <a:pt x="805462" y="3790029"/>
                  <a:pt x="740691" y="3707181"/>
                  <a:pt x="806824" y="3754418"/>
                </a:cubicBezTo>
                <a:cubicBezTo>
                  <a:pt x="823331" y="3766208"/>
                  <a:pt x="832977" y="3786197"/>
                  <a:pt x="849855" y="3797449"/>
                </a:cubicBezTo>
                <a:cubicBezTo>
                  <a:pt x="949188" y="3863670"/>
                  <a:pt x="827000" y="3779165"/>
                  <a:pt x="903643" y="3840480"/>
                </a:cubicBezTo>
                <a:cubicBezTo>
                  <a:pt x="936402" y="3866688"/>
                  <a:pt x="940299" y="3861425"/>
                  <a:pt x="978946" y="3883510"/>
                </a:cubicBezTo>
                <a:cubicBezTo>
                  <a:pt x="1037337" y="3916877"/>
                  <a:pt x="984321" y="3896061"/>
                  <a:pt x="1043492" y="3915783"/>
                </a:cubicBezTo>
                <a:cubicBezTo>
                  <a:pt x="1085517" y="3957806"/>
                  <a:pt x="1041421" y="3920126"/>
                  <a:pt x="1097280" y="3948056"/>
                </a:cubicBezTo>
                <a:cubicBezTo>
                  <a:pt x="1171568" y="3985201"/>
                  <a:pt x="1083031" y="3957940"/>
                  <a:pt x="1172584" y="3980329"/>
                </a:cubicBezTo>
                <a:cubicBezTo>
                  <a:pt x="1229733" y="4018428"/>
                  <a:pt x="1179697" y="3988272"/>
                  <a:pt x="1258645" y="4023360"/>
                </a:cubicBezTo>
                <a:cubicBezTo>
                  <a:pt x="1273299" y="4029873"/>
                  <a:pt x="1286660" y="4039244"/>
                  <a:pt x="1301676" y="4044875"/>
                </a:cubicBezTo>
                <a:cubicBezTo>
                  <a:pt x="1315519" y="4050066"/>
                  <a:pt x="1330490" y="4051571"/>
                  <a:pt x="1344706" y="4055633"/>
                </a:cubicBezTo>
                <a:cubicBezTo>
                  <a:pt x="1355609" y="4058748"/>
                  <a:pt x="1366039" y="4063406"/>
                  <a:pt x="1376979" y="4066390"/>
                </a:cubicBezTo>
                <a:cubicBezTo>
                  <a:pt x="1405507" y="4074170"/>
                  <a:pt x="1436592" y="4074682"/>
                  <a:pt x="1463040" y="4087906"/>
                </a:cubicBezTo>
                <a:cubicBezTo>
                  <a:pt x="1477384" y="4095078"/>
                  <a:pt x="1490857" y="4104350"/>
                  <a:pt x="1506071" y="4109421"/>
                </a:cubicBezTo>
                <a:cubicBezTo>
                  <a:pt x="1534123" y="4118772"/>
                  <a:pt x="1565684" y="4117712"/>
                  <a:pt x="1592132" y="4130936"/>
                </a:cubicBezTo>
                <a:cubicBezTo>
                  <a:pt x="1663712" y="4166725"/>
                  <a:pt x="1605534" y="4142354"/>
                  <a:pt x="1688951" y="4163209"/>
                </a:cubicBezTo>
                <a:cubicBezTo>
                  <a:pt x="1699952" y="4165959"/>
                  <a:pt x="1710284" y="4170983"/>
                  <a:pt x="1721224" y="4173967"/>
                </a:cubicBezTo>
                <a:cubicBezTo>
                  <a:pt x="1749752" y="4181747"/>
                  <a:pt x="1778598" y="4188310"/>
                  <a:pt x="1807285" y="4195482"/>
                </a:cubicBezTo>
                <a:cubicBezTo>
                  <a:pt x="1821629" y="4199068"/>
                  <a:pt x="1836290" y="4201565"/>
                  <a:pt x="1850316" y="4206240"/>
                </a:cubicBezTo>
                <a:cubicBezTo>
                  <a:pt x="1861074" y="4209826"/>
                  <a:pt x="1871588" y="4214247"/>
                  <a:pt x="1882589" y="4216997"/>
                </a:cubicBezTo>
                <a:cubicBezTo>
                  <a:pt x="1900328" y="4221432"/>
                  <a:pt x="1918737" y="4222944"/>
                  <a:pt x="1936377" y="4227755"/>
                </a:cubicBezTo>
                <a:cubicBezTo>
                  <a:pt x="1958257" y="4233722"/>
                  <a:pt x="1979408" y="4242098"/>
                  <a:pt x="2000923" y="4249270"/>
                </a:cubicBezTo>
                <a:cubicBezTo>
                  <a:pt x="2011681" y="4252856"/>
                  <a:pt x="2022077" y="4257804"/>
                  <a:pt x="2033196" y="4260028"/>
                </a:cubicBezTo>
                <a:cubicBezTo>
                  <a:pt x="2051125" y="4263614"/>
                  <a:pt x="2069344" y="4265975"/>
                  <a:pt x="2086984" y="4270786"/>
                </a:cubicBezTo>
                <a:cubicBezTo>
                  <a:pt x="2108864" y="4276753"/>
                  <a:pt x="2129291" y="4287853"/>
                  <a:pt x="2151530" y="4292301"/>
                </a:cubicBezTo>
                <a:cubicBezTo>
                  <a:pt x="2313676" y="4324728"/>
                  <a:pt x="2111682" y="4283445"/>
                  <a:pt x="2248349" y="4313816"/>
                </a:cubicBezTo>
                <a:cubicBezTo>
                  <a:pt x="2266198" y="4317783"/>
                  <a:pt x="2284288" y="4320608"/>
                  <a:pt x="2302137" y="4324574"/>
                </a:cubicBezTo>
                <a:cubicBezTo>
                  <a:pt x="2356237" y="4336596"/>
                  <a:pt x="2391041" y="4351238"/>
                  <a:pt x="2452744" y="4356847"/>
                </a:cubicBezTo>
                <a:lnTo>
                  <a:pt x="2571078" y="4367604"/>
                </a:lnTo>
                <a:cubicBezTo>
                  <a:pt x="2585422" y="4371190"/>
                  <a:pt x="2599496" y="4376114"/>
                  <a:pt x="2614109" y="4378362"/>
                </a:cubicBezTo>
                <a:cubicBezTo>
                  <a:pt x="2684826" y="4389242"/>
                  <a:pt x="2810807" y="4396641"/>
                  <a:pt x="2872292" y="4399877"/>
                </a:cubicBezTo>
                <a:lnTo>
                  <a:pt x="3119718" y="4410635"/>
                </a:lnTo>
                <a:cubicBezTo>
                  <a:pt x="3252396" y="4407049"/>
                  <a:pt x="3385183" y="4406344"/>
                  <a:pt x="3517751" y="4399877"/>
                </a:cubicBezTo>
                <a:cubicBezTo>
                  <a:pt x="3532518" y="4399157"/>
                  <a:pt x="3546111" y="4390954"/>
                  <a:pt x="3560782" y="4389120"/>
                </a:cubicBezTo>
                <a:cubicBezTo>
                  <a:pt x="3603628" y="4383764"/>
                  <a:pt x="3646908" y="4382659"/>
                  <a:pt x="3689873" y="4378362"/>
                </a:cubicBezTo>
                <a:cubicBezTo>
                  <a:pt x="3924774" y="4354871"/>
                  <a:pt x="3555583" y="4379201"/>
                  <a:pt x="3980330" y="4356847"/>
                </a:cubicBezTo>
                <a:cubicBezTo>
                  <a:pt x="4001845" y="4353261"/>
                  <a:pt x="4023283" y="4349174"/>
                  <a:pt x="4044876" y="4346089"/>
                </a:cubicBezTo>
                <a:cubicBezTo>
                  <a:pt x="4073496" y="4342000"/>
                  <a:pt x="4102317" y="4339419"/>
                  <a:pt x="4130937" y="4335331"/>
                </a:cubicBezTo>
                <a:cubicBezTo>
                  <a:pt x="4159781" y="4331210"/>
                  <a:pt x="4219141" y="4320769"/>
                  <a:pt x="4249271" y="4313816"/>
                </a:cubicBezTo>
                <a:cubicBezTo>
                  <a:pt x="4278084" y="4307167"/>
                  <a:pt x="4306164" y="4297162"/>
                  <a:pt x="4335332" y="4292301"/>
                </a:cubicBezTo>
                <a:cubicBezTo>
                  <a:pt x="4356847" y="4288715"/>
                  <a:pt x="4378550" y="4286113"/>
                  <a:pt x="4399878" y="4281543"/>
                </a:cubicBezTo>
                <a:cubicBezTo>
                  <a:pt x="4428791" y="4275347"/>
                  <a:pt x="4456771" y="4264889"/>
                  <a:pt x="4485939" y="4260028"/>
                </a:cubicBezTo>
                <a:cubicBezTo>
                  <a:pt x="4507454" y="4256442"/>
                  <a:pt x="4529324" y="4254560"/>
                  <a:pt x="4550485" y="4249270"/>
                </a:cubicBezTo>
                <a:cubicBezTo>
                  <a:pt x="4572487" y="4243770"/>
                  <a:pt x="4596161" y="4240335"/>
                  <a:pt x="4615031" y="4227755"/>
                </a:cubicBezTo>
                <a:cubicBezTo>
                  <a:pt x="4636546" y="4213411"/>
                  <a:pt x="4654491" y="4190995"/>
                  <a:pt x="4679577" y="4184724"/>
                </a:cubicBezTo>
                <a:lnTo>
                  <a:pt x="4722608" y="4173967"/>
                </a:lnTo>
                <a:cubicBezTo>
                  <a:pt x="4733365" y="4166795"/>
                  <a:pt x="4744784" y="4160528"/>
                  <a:pt x="4754880" y="4152451"/>
                </a:cubicBezTo>
                <a:cubicBezTo>
                  <a:pt x="4762800" y="4146115"/>
                  <a:pt x="4767699" y="4136154"/>
                  <a:pt x="4776396" y="4130936"/>
                </a:cubicBezTo>
                <a:cubicBezTo>
                  <a:pt x="4786120" y="4125102"/>
                  <a:pt x="4797911" y="4123764"/>
                  <a:pt x="4808669" y="4120178"/>
                </a:cubicBezTo>
                <a:cubicBezTo>
                  <a:pt x="4819427" y="4109421"/>
                  <a:pt x="4829255" y="4097645"/>
                  <a:pt x="4840942" y="4087906"/>
                </a:cubicBezTo>
                <a:cubicBezTo>
                  <a:pt x="4850875" y="4079629"/>
                  <a:pt x="4862694" y="4073905"/>
                  <a:pt x="4873215" y="4066390"/>
                </a:cubicBezTo>
                <a:cubicBezTo>
                  <a:pt x="4887805" y="4055969"/>
                  <a:pt x="4902632" y="4045785"/>
                  <a:pt x="4916245" y="4034117"/>
                </a:cubicBezTo>
                <a:cubicBezTo>
                  <a:pt x="4927796" y="4024216"/>
                  <a:pt x="4936967" y="4011745"/>
                  <a:pt x="4948518" y="4001844"/>
                </a:cubicBezTo>
                <a:cubicBezTo>
                  <a:pt x="4962131" y="3990176"/>
                  <a:pt x="4978222" y="3981565"/>
                  <a:pt x="4991549" y="3969571"/>
                </a:cubicBezTo>
                <a:cubicBezTo>
                  <a:pt x="5014165" y="3949217"/>
                  <a:pt x="5034580" y="3926541"/>
                  <a:pt x="5056095" y="3905026"/>
                </a:cubicBezTo>
                <a:cubicBezTo>
                  <a:pt x="5063267" y="3897854"/>
                  <a:pt x="5072392" y="3892207"/>
                  <a:pt x="5077610" y="3883510"/>
                </a:cubicBezTo>
                <a:cubicBezTo>
                  <a:pt x="5117710" y="3816676"/>
                  <a:pt x="5095098" y="3844507"/>
                  <a:pt x="5142156" y="3797449"/>
                </a:cubicBezTo>
                <a:cubicBezTo>
                  <a:pt x="5149328" y="3783105"/>
                  <a:pt x="5155420" y="3768169"/>
                  <a:pt x="5163671" y="3754418"/>
                </a:cubicBezTo>
                <a:cubicBezTo>
                  <a:pt x="5201916" y="3690677"/>
                  <a:pt x="5203623" y="3704227"/>
                  <a:pt x="5228217" y="3646842"/>
                </a:cubicBezTo>
                <a:cubicBezTo>
                  <a:pt x="5232684" y="3636419"/>
                  <a:pt x="5234508" y="3624992"/>
                  <a:pt x="5238975" y="3614569"/>
                </a:cubicBezTo>
                <a:cubicBezTo>
                  <a:pt x="5245292" y="3599829"/>
                  <a:pt x="5254534" y="3586428"/>
                  <a:pt x="5260490" y="3571538"/>
                </a:cubicBezTo>
                <a:cubicBezTo>
                  <a:pt x="5268913" y="3550481"/>
                  <a:pt x="5269425" y="3525863"/>
                  <a:pt x="5282005" y="3506993"/>
                </a:cubicBezTo>
                <a:cubicBezTo>
                  <a:pt x="5289177" y="3496235"/>
                  <a:pt x="5297105" y="3485946"/>
                  <a:pt x="5303520" y="3474720"/>
                </a:cubicBezTo>
                <a:cubicBezTo>
                  <a:pt x="5358115" y="3379179"/>
                  <a:pt x="5294133" y="3478044"/>
                  <a:pt x="5346551" y="3399416"/>
                </a:cubicBezTo>
                <a:cubicBezTo>
                  <a:pt x="5373836" y="3262995"/>
                  <a:pt x="5337273" y="3410307"/>
                  <a:pt x="5378824" y="3313355"/>
                </a:cubicBezTo>
                <a:cubicBezTo>
                  <a:pt x="5384648" y="3299765"/>
                  <a:pt x="5383758" y="3283914"/>
                  <a:pt x="5389582" y="3270324"/>
                </a:cubicBezTo>
                <a:cubicBezTo>
                  <a:pt x="5394675" y="3258440"/>
                  <a:pt x="5405846" y="3249866"/>
                  <a:pt x="5411097" y="3238051"/>
                </a:cubicBezTo>
                <a:cubicBezTo>
                  <a:pt x="5450652" y="3149051"/>
                  <a:pt x="5409942" y="3196176"/>
                  <a:pt x="5454128" y="3151990"/>
                </a:cubicBezTo>
                <a:cubicBezTo>
                  <a:pt x="5485009" y="3028460"/>
                  <a:pt x="5441828" y="3180689"/>
                  <a:pt x="5486400" y="3076687"/>
                </a:cubicBezTo>
                <a:cubicBezTo>
                  <a:pt x="5492224" y="3063097"/>
                  <a:pt x="5491967" y="3047500"/>
                  <a:pt x="5497158" y="3033656"/>
                </a:cubicBezTo>
                <a:cubicBezTo>
                  <a:pt x="5502789" y="3018641"/>
                  <a:pt x="5512356" y="3005366"/>
                  <a:pt x="5518673" y="2990626"/>
                </a:cubicBezTo>
                <a:cubicBezTo>
                  <a:pt x="5523140" y="2980203"/>
                  <a:pt x="5524964" y="2968776"/>
                  <a:pt x="5529431" y="2958353"/>
                </a:cubicBezTo>
                <a:cubicBezTo>
                  <a:pt x="5535748" y="2943613"/>
                  <a:pt x="5544629" y="2930062"/>
                  <a:pt x="5550946" y="2915322"/>
                </a:cubicBezTo>
                <a:cubicBezTo>
                  <a:pt x="5555413" y="2904899"/>
                  <a:pt x="5557012" y="2893372"/>
                  <a:pt x="5561704" y="2883049"/>
                </a:cubicBezTo>
                <a:cubicBezTo>
                  <a:pt x="5574976" y="2853851"/>
                  <a:pt x="5594593" y="2827415"/>
                  <a:pt x="5604735" y="2796988"/>
                </a:cubicBezTo>
                <a:cubicBezTo>
                  <a:pt x="5619580" y="2752449"/>
                  <a:pt x="5609202" y="2774150"/>
                  <a:pt x="5637008" y="2732442"/>
                </a:cubicBezTo>
                <a:cubicBezTo>
                  <a:pt x="5665460" y="2618625"/>
                  <a:pt x="5626832" y="2752645"/>
                  <a:pt x="5669280" y="2657138"/>
                </a:cubicBezTo>
                <a:cubicBezTo>
                  <a:pt x="5678491" y="2636414"/>
                  <a:pt x="5678216" y="2611463"/>
                  <a:pt x="5690796" y="2592593"/>
                </a:cubicBezTo>
                <a:cubicBezTo>
                  <a:pt x="5724126" y="2542598"/>
                  <a:pt x="5736211" y="2529271"/>
                  <a:pt x="5755342" y="2452743"/>
                </a:cubicBezTo>
                <a:cubicBezTo>
                  <a:pt x="5758928" y="2438400"/>
                  <a:pt x="5762037" y="2423929"/>
                  <a:pt x="5766099" y="2409713"/>
                </a:cubicBezTo>
                <a:cubicBezTo>
                  <a:pt x="5769214" y="2398810"/>
                  <a:pt x="5774107" y="2388441"/>
                  <a:pt x="5776857" y="2377440"/>
                </a:cubicBezTo>
                <a:cubicBezTo>
                  <a:pt x="5781292" y="2359701"/>
                  <a:pt x="5783180" y="2341390"/>
                  <a:pt x="5787615" y="2323651"/>
                </a:cubicBezTo>
                <a:cubicBezTo>
                  <a:pt x="5790365" y="2312650"/>
                  <a:pt x="5795388" y="2302318"/>
                  <a:pt x="5798372" y="2291378"/>
                </a:cubicBezTo>
                <a:cubicBezTo>
                  <a:pt x="5806152" y="2262850"/>
                  <a:pt x="5810538" y="2233370"/>
                  <a:pt x="5819888" y="2205317"/>
                </a:cubicBezTo>
                <a:cubicBezTo>
                  <a:pt x="5823474" y="2194559"/>
                  <a:pt x="5826178" y="2183467"/>
                  <a:pt x="5830645" y="2173044"/>
                </a:cubicBezTo>
                <a:cubicBezTo>
                  <a:pt x="5870529" y="2079979"/>
                  <a:pt x="5837685" y="2173436"/>
                  <a:pt x="5862918" y="2097741"/>
                </a:cubicBezTo>
                <a:cubicBezTo>
                  <a:pt x="5866504" y="2069054"/>
                  <a:pt x="5868348" y="2040095"/>
                  <a:pt x="5873676" y="2011680"/>
                </a:cubicBezTo>
                <a:cubicBezTo>
                  <a:pt x="5901894" y="1861181"/>
                  <a:pt x="5890534" y="1989051"/>
                  <a:pt x="5905949" y="1850315"/>
                </a:cubicBezTo>
                <a:cubicBezTo>
                  <a:pt x="5910323" y="1810950"/>
                  <a:pt x="5909823" y="1770986"/>
                  <a:pt x="5916706" y="1731981"/>
                </a:cubicBezTo>
                <a:cubicBezTo>
                  <a:pt x="5920647" y="1709647"/>
                  <a:pt x="5938222" y="1667435"/>
                  <a:pt x="5938222" y="1667435"/>
                </a:cubicBezTo>
                <a:cubicBezTo>
                  <a:pt x="5941808" y="1617233"/>
                  <a:pt x="5944207" y="1566932"/>
                  <a:pt x="5948979" y="1516828"/>
                </a:cubicBezTo>
                <a:cubicBezTo>
                  <a:pt x="5951383" y="1491586"/>
                  <a:pt x="5959737" y="1466880"/>
                  <a:pt x="5959737" y="1441524"/>
                </a:cubicBezTo>
                <a:cubicBezTo>
                  <a:pt x="5959737" y="1352806"/>
                  <a:pt x="5952670" y="1209171"/>
                  <a:pt x="5938222" y="1108037"/>
                </a:cubicBezTo>
                <a:cubicBezTo>
                  <a:pt x="5935636" y="1089936"/>
                  <a:pt x="5930735" y="1072238"/>
                  <a:pt x="5927464" y="1054249"/>
                </a:cubicBezTo>
                <a:cubicBezTo>
                  <a:pt x="5923562" y="1032789"/>
                  <a:pt x="5920292" y="1011218"/>
                  <a:pt x="5916706" y="989703"/>
                </a:cubicBezTo>
                <a:cubicBezTo>
                  <a:pt x="5913120" y="935915"/>
                  <a:pt x="5911060" y="882003"/>
                  <a:pt x="5905949" y="828338"/>
                </a:cubicBezTo>
                <a:cubicBezTo>
                  <a:pt x="5903881" y="806624"/>
                  <a:pt x="5898508" y="785351"/>
                  <a:pt x="5895191" y="763793"/>
                </a:cubicBezTo>
                <a:cubicBezTo>
                  <a:pt x="5877397" y="648138"/>
                  <a:pt x="5892614" y="729398"/>
                  <a:pt x="5873676" y="634701"/>
                </a:cubicBezTo>
                <a:cubicBezTo>
                  <a:pt x="5870090" y="584499"/>
                  <a:pt x="5868799" y="534079"/>
                  <a:pt x="5862918" y="484094"/>
                </a:cubicBezTo>
                <a:cubicBezTo>
                  <a:pt x="5861593" y="472832"/>
                  <a:pt x="5855275" y="462724"/>
                  <a:pt x="5852160" y="451821"/>
                </a:cubicBezTo>
                <a:cubicBezTo>
                  <a:pt x="5848098" y="437605"/>
                  <a:pt x="5844610" y="423223"/>
                  <a:pt x="5841403" y="408790"/>
                </a:cubicBezTo>
                <a:cubicBezTo>
                  <a:pt x="5832607" y="369208"/>
                  <a:pt x="5837607" y="351206"/>
                  <a:pt x="5809130" y="322729"/>
                </a:cubicBezTo>
                <a:cubicBezTo>
                  <a:pt x="5778610" y="292209"/>
                  <a:pt x="5773327" y="305269"/>
                  <a:pt x="5733826" y="290456"/>
                </a:cubicBezTo>
                <a:cubicBezTo>
                  <a:pt x="5718811" y="284825"/>
                  <a:pt x="5705536" y="275258"/>
                  <a:pt x="5690796" y="268941"/>
                </a:cubicBezTo>
                <a:cubicBezTo>
                  <a:pt x="5664996" y="257884"/>
                  <a:pt x="5642796" y="255227"/>
                  <a:pt x="5615492" y="247426"/>
                </a:cubicBezTo>
                <a:cubicBezTo>
                  <a:pt x="5604589" y="244311"/>
                  <a:pt x="5594220" y="239418"/>
                  <a:pt x="5583219" y="236668"/>
                </a:cubicBezTo>
                <a:cubicBezTo>
                  <a:pt x="5565481" y="232233"/>
                  <a:pt x="5547170" y="230345"/>
                  <a:pt x="5529431" y="225910"/>
                </a:cubicBezTo>
                <a:cubicBezTo>
                  <a:pt x="5518430" y="223160"/>
                  <a:pt x="5508061" y="218268"/>
                  <a:pt x="5497158" y="215153"/>
                </a:cubicBezTo>
                <a:cubicBezTo>
                  <a:pt x="5456012" y="203397"/>
                  <a:pt x="5376216" y="187824"/>
                  <a:pt x="5346551" y="182880"/>
                </a:cubicBezTo>
                <a:cubicBezTo>
                  <a:pt x="5325036" y="179294"/>
                  <a:pt x="5303719" y="174190"/>
                  <a:pt x="5282005" y="172122"/>
                </a:cubicBezTo>
                <a:cubicBezTo>
                  <a:pt x="5228340" y="167011"/>
                  <a:pt x="5174362" y="165841"/>
                  <a:pt x="5120640" y="161364"/>
                </a:cubicBezTo>
                <a:cubicBezTo>
                  <a:pt x="5088281" y="158667"/>
                  <a:pt x="5056095" y="154193"/>
                  <a:pt x="5023822" y="150607"/>
                </a:cubicBezTo>
                <a:cubicBezTo>
                  <a:pt x="4935798" y="128600"/>
                  <a:pt x="5019954" y="147433"/>
                  <a:pt x="4873215" y="129091"/>
                </a:cubicBezTo>
                <a:cubicBezTo>
                  <a:pt x="4851571" y="126386"/>
                  <a:pt x="4830313" y="121039"/>
                  <a:pt x="4808669" y="118334"/>
                </a:cubicBezTo>
                <a:cubicBezTo>
                  <a:pt x="4734694" y="109087"/>
                  <a:pt x="4633074" y="102344"/>
                  <a:pt x="4561243" y="96818"/>
                </a:cubicBezTo>
                <a:cubicBezTo>
                  <a:pt x="4514924" y="87555"/>
                  <a:pt x="4491066" y="82182"/>
                  <a:pt x="4442909" y="75303"/>
                </a:cubicBezTo>
                <a:cubicBezTo>
                  <a:pt x="4414289" y="71215"/>
                  <a:pt x="4385535" y="68132"/>
                  <a:pt x="4356848" y="64546"/>
                </a:cubicBezTo>
                <a:cubicBezTo>
                  <a:pt x="4346090" y="60960"/>
                  <a:pt x="4335694" y="56012"/>
                  <a:pt x="4324575" y="53788"/>
                </a:cubicBezTo>
                <a:cubicBezTo>
                  <a:pt x="4262061" y="41285"/>
                  <a:pt x="4179966" y="37708"/>
                  <a:pt x="4120179" y="32273"/>
                </a:cubicBezTo>
                <a:cubicBezTo>
                  <a:pt x="3823231" y="5278"/>
                  <a:pt x="4149634" y="35954"/>
                  <a:pt x="3948057" y="10757"/>
                </a:cubicBezTo>
                <a:cubicBezTo>
                  <a:pt x="3912297" y="6287"/>
                  <a:pt x="3876339" y="3586"/>
                  <a:pt x="3840480" y="0"/>
                </a:cubicBezTo>
                <a:lnTo>
                  <a:pt x="3313356" y="10757"/>
                </a:lnTo>
                <a:cubicBezTo>
                  <a:pt x="3284065" y="11884"/>
                  <a:pt x="3273134" y="30868"/>
                  <a:pt x="3248810" y="43030"/>
                </a:cubicBezTo>
                <a:cubicBezTo>
                  <a:pt x="3238668" y="48101"/>
                  <a:pt x="3226679" y="48717"/>
                  <a:pt x="3216537" y="53788"/>
                </a:cubicBezTo>
                <a:cubicBezTo>
                  <a:pt x="3169529" y="77292"/>
                  <a:pt x="3200452" y="75303"/>
                  <a:pt x="3216537" y="75303"/>
                </a:cubicBezTo>
                <a:close/>
              </a:path>
            </a:pathLst>
          </a:custGeom>
          <a:no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828800" y="167145"/>
            <a:ext cx="8458200" cy="1143000"/>
          </a:xfrm>
        </p:spPr>
        <p:txBody>
          <a:bodyPr/>
          <a:lstStyle/>
          <a:p>
            <a:r>
              <a:rPr lang="en-US" sz="4000" b="1" dirty="0"/>
              <a:t>Elements of a Water Supply System</a:t>
            </a:r>
          </a:p>
        </p:txBody>
      </p:sp>
      <p:sp>
        <p:nvSpPr>
          <p:cNvPr id="5" name="Slide Number Placeholder 4"/>
          <p:cNvSpPr>
            <a:spLocks noGrp="1"/>
          </p:cNvSpPr>
          <p:nvPr>
            <p:ph type="sldNum" sz="quarter" idx="12"/>
          </p:nvPr>
        </p:nvSpPr>
        <p:spPr/>
        <p:txBody>
          <a:bodyPr/>
          <a:lstStyle/>
          <a:p>
            <a:fld id="{0D6CC725-BD65-45B9-B919-4728CA1E4913}" type="slidenum">
              <a:rPr lang="en-US" smtClean="0"/>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431060"/>
            <a:ext cx="11563253" cy="804914"/>
          </a:xfrm>
        </p:spPr>
        <p:txBody>
          <a:bodyPr>
            <a:normAutofit fontScale="90000"/>
          </a:bodyPr>
          <a:lstStyle/>
          <a:p>
            <a:pPr marL="285750" lvl="0" indent="-285750">
              <a:lnSpc>
                <a:spcPct val="100000"/>
              </a:lnSpc>
              <a:spcBef>
                <a:spcPts val="0"/>
              </a:spcBef>
            </a:pPr>
            <a:r>
              <a:rPr lang="en-US" sz="4900" b="1" dirty="0">
                <a:solidFill>
                  <a:prstClr val="black"/>
                </a:solidFill>
                <a:ea typeface="+mn-ea"/>
                <a:cs typeface="+mn-cs"/>
              </a:rPr>
              <a:t>What is </a:t>
            </a:r>
            <a:r>
              <a:rPr lang="en-US" sz="4900" b="1" dirty="0" smtClean="0">
                <a:solidFill>
                  <a:prstClr val="black"/>
                </a:solidFill>
                <a:ea typeface="+mn-ea"/>
                <a:cs typeface="+mn-cs"/>
              </a:rPr>
              <a:t>the difference </a:t>
            </a:r>
            <a:r>
              <a:rPr lang="en-US" sz="4900" b="1" dirty="0">
                <a:solidFill>
                  <a:prstClr val="black"/>
                </a:solidFill>
                <a:ea typeface="+mn-ea"/>
                <a:cs typeface="+mn-cs"/>
              </a:rPr>
              <a:t>between </a:t>
            </a:r>
            <a:r>
              <a:rPr lang="en-US" sz="4900" b="1" dirty="0" smtClean="0">
                <a:solidFill>
                  <a:prstClr val="black"/>
                </a:solidFill>
                <a:ea typeface="+mn-ea"/>
                <a:cs typeface="+mn-cs"/>
              </a:rPr>
              <a:t>a Tank &amp; Reservoir</a:t>
            </a:r>
            <a:r>
              <a:rPr lang="en-US" sz="4900" b="1" dirty="0">
                <a:solidFill>
                  <a:prstClr val="black"/>
                </a:solidFill>
                <a:ea typeface="+mn-ea"/>
                <a:cs typeface="+mn-cs"/>
              </a:rPr>
              <a:t>?</a:t>
            </a:r>
            <a:r>
              <a:rPr lang="en-US" sz="1800" b="1" dirty="0">
                <a:solidFill>
                  <a:prstClr val="black"/>
                </a:solidFill>
                <a:ea typeface="+mn-ea"/>
                <a:cs typeface="+mn-cs"/>
              </a:rPr>
              <a:t/>
            </a:r>
            <a:br>
              <a:rPr lang="en-US" sz="1800" b="1" dirty="0">
                <a:solidFill>
                  <a:prstClr val="black"/>
                </a:solidFill>
                <a:ea typeface="+mn-ea"/>
                <a:cs typeface="+mn-cs"/>
              </a:rPr>
            </a:br>
            <a:endParaRPr lang="en-US" b="1" dirty="0"/>
          </a:p>
        </p:txBody>
      </p:sp>
      <p:sp>
        <p:nvSpPr>
          <p:cNvPr id="3" name="Content Placeholder 2"/>
          <p:cNvSpPr>
            <a:spLocks noGrp="1"/>
          </p:cNvSpPr>
          <p:nvPr>
            <p:ph idx="1"/>
          </p:nvPr>
        </p:nvSpPr>
        <p:spPr>
          <a:xfrm>
            <a:off x="553063" y="1334005"/>
            <a:ext cx="10917447" cy="3735671"/>
          </a:xfrm>
        </p:spPr>
        <p:txBody>
          <a:bodyPr>
            <a:noAutofit/>
          </a:bodyPr>
          <a:lstStyle/>
          <a:p>
            <a:pPr>
              <a:lnSpc>
                <a:spcPct val="110000"/>
              </a:lnSpc>
              <a:spcBef>
                <a:spcPts val="600"/>
              </a:spcBef>
            </a:pPr>
            <a:r>
              <a:rPr lang="en-US" sz="3200" dirty="0" smtClean="0"/>
              <a:t>In a water system?</a:t>
            </a:r>
          </a:p>
          <a:p>
            <a:pPr lvl="1">
              <a:lnSpc>
                <a:spcPct val="110000"/>
              </a:lnSpc>
              <a:spcBef>
                <a:spcPts val="600"/>
              </a:spcBef>
            </a:pPr>
            <a:r>
              <a:rPr lang="en-US" sz="2800" dirty="0" smtClean="0"/>
              <a:t>Depends on local terminology</a:t>
            </a:r>
          </a:p>
          <a:p>
            <a:pPr>
              <a:lnSpc>
                <a:spcPct val="110000"/>
              </a:lnSpc>
              <a:spcBef>
                <a:spcPts val="600"/>
              </a:spcBef>
            </a:pPr>
            <a:r>
              <a:rPr lang="en-US" sz="3200" dirty="0" smtClean="0"/>
              <a:t>In a model?</a:t>
            </a:r>
          </a:p>
          <a:p>
            <a:pPr lvl="1">
              <a:lnSpc>
                <a:spcPct val="110000"/>
              </a:lnSpc>
              <a:spcBef>
                <a:spcPts val="600"/>
              </a:spcBef>
            </a:pPr>
            <a:r>
              <a:rPr lang="en-US" sz="2800" dirty="0" smtClean="0"/>
              <a:t>There are a clear set of rules that differentiate the two. </a:t>
            </a:r>
          </a:p>
          <a:p>
            <a:pPr lvl="2">
              <a:lnSpc>
                <a:spcPct val="110000"/>
              </a:lnSpc>
              <a:spcBef>
                <a:spcPts val="0"/>
              </a:spcBef>
            </a:pPr>
            <a:r>
              <a:rPr lang="en-US" sz="2800" dirty="0" smtClean="0"/>
              <a:t>A reservoir is of infinite volume and the water level does not change (a fixed grade node)</a:t>
            </a:r>
          </a:p>
          <a:p>
            <a:pPr lvl="2">
              <a:lnSpc>
                <a:spcPct val="110000"/>
              </a:lnSpc>
              <a:spcBef>
                <a:spcPts val="0"/>
              </a:spcBef>
            </a:pPr>
            <a:r>
              <a:rPr lang="en-US" sz="2800" dirty="0" smtClean="0"/>
              <a:t>A tank has finite volume and the water level can change over time</a:t>
            </a:r>
          </a:p>
          <a:p>
            <a:pPr lvl="2">
              <a:lnSpc>
                <a:spcPct val="110000"/>
              </a:lnSpc>
              <a:spcBef>
                <a:spcPts val="0"/>
              </a:spcBef>
            </a:pPr>
            <a:r>
              <a:rPr lang="en-US" sz="2800" dirty="0" smtClean="0"/>
              <a:t>In steady-state runs, tanks and reservoirs operate the same way with a fixed water level</a:t>
            </a:r>
            <a:endParaRPr lang="en-US" sz="2800" dirty="0"/>
          </a:p>
        </p:txBody>
      </p:sp>
      <p:sp>
        <p:nvSpPr>
          <p:cNvPr id="4" name="Slide Number Placeholder 3"/>
          <p:cNvSpPr>
            <a:spLocks noGrp="1"/>
          </p:cNvSpPr>
          <p:nvPr>
            <p:ph type="sldNum" sz="quarter" idx="12"/>
          </p:nvPr>
        </p:nvSpPr>
        <p:spPr/>
        <p:txBody>
          <a:bodyPr/>
          <a:lstStyle/>
          <a:p>
            <a:fld id="{A729744C-CCF0-4117-A1F0-0A5519AE6DF7}" type="slidenum">
              <a:rPr lang="en-US" smtClean="0"/>
              <a:t>40</a:t>
            </a:fld>
            <a:endParaRPr lang="en-US"/>
          </a:p>
        </p:txBody>
      </p:sp>
    </p:spTree>
    <p:extLst>
      <p:ext uri="{BB962C8B-B14F-4D97-AF65-F5344CB8AC3E}">
        <p14:creationId xmlns:p14="http://schemas.microsoft.com/office/powerpoint/2010/main" val="34121351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xplosion 1 17"/>
          <p:cNvSpPr/>
          <p:nvPr/>
        </p:nvSpPr>
        <p:spPr>
          <a:xfrm>
            <a:off x="8072674" y="283470"/>
            <a:ext cx="3646818" cy="2908652"/>
          </a:xfrm>
          <a:prstGeom prst="irregularSeal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1219" y="89820"/>
            <a:ext cx="10763865" cy="736088"/>
          </a:xfrm>
        </p:spPr>
        <p:txBody>
          <a:bodyPr/>
          <a:lstStyle/>
          <a:p>
            <a:r>
              <a:rPr lang="en-US" b="1" dirty="0" smtClean="0"/>
              <a:t>Tank &amp; Reservoir Characteristics</a:t>
            </a:r>
            <a:endParaRPr lang="en-US" b="1" dirty="0"/>
          </a:p>
        </p:txBody>
      </p:sp>
      <p:sp>
        <p:nvSpPr>
          <p:cNvPr id="3" name="Rectangle 2"/>
          <p:cNvSpPr/>
          <p:nvPr/>
        </p:nvSpPr>
        <p:spPr>
          <a:xfrm>
            <a:off x="2198333" y="2852164"/>
            <a:ext cx="147484" cy="21237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98564" y="1770615"/>
            <a:ext cx="1307691" cy="1120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98564" y="1337996"/>
            <a:ext cx="1307692" cy="4621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86632" y="2576052"/>
            <a:ext cx="1809136" cy="241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86632" y="1922205"/>
            <a:ext cx="1809136" cy="6587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731044" y="4159045"/>
            <a:ext cx="2359742" cy="1199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081548" y="4994787"/>
            <a:ext cx="10520516"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rot="10800000">
            <a:off x="9871586" y="3985058"/>
            <a:ext cx="152399" cy="154321"/>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2289281" y="1662460"/>
            <a:ext cx="149178" cy="138262"/>
          </a:xfrm>
          <a:prstGeom prst="rect">
            <a:avLst/>
          </a:prstGeom>
        </p:spPr>
      </p:pic>
      <p:pic>
        <p:nvPicPr>
          <p:cNvPr id="13" name="Picture 12"/>
          <p:cNvPicPr>
            <a:picLocks noChangeAspect="1"/>
          </p:cNvPicPr>
          <p:nvPr/>
        </p:nvPicPr>
        <p:blipFill>
          <a:blip r:embed="rId3"/>
          <a:stretch>
            <a:fillRect/>
          </a:stretch>
        </p:blipFill>
        <p:spPr>
          <a:xfrm>
            <a:off x="5719075" y="2392856"/>
            <a:ext cx="190111" cy="176200"/>
          </a:xfrm>
          <a:prstGeom prst="rect">
            <a:avLst/>
          </a:prstGeom>
        </p:spPr>
      </p:pic>
      <p:sp>
        <p:nvSpPr>
          <p:cNvPr id="14" name="TextBox 13"/>
          <p:cNvSpPr txBox="1"/>
          <p:nvPr/>
        </p:nvSpPr>
        <p:spPr>
          <a:xfrm>
            <a:off x="7151771" y="4989248"/>
            <a:ext cx="1464138" cy="369332"/>
          </a:xfrm>
          <a:prstGeom prst="rect">
            <a:avLst/>
          </a:prstGeom>
          <a:noFill/>
        </p:spPr>
        <p:txBody>
          <a:bodyPr wrap="square" rtlCol="0">
            <a:spAutoFit/>
          </a:bodyPr>
          <a:lstStyle/>
          <a:p>
            <a:r>
              <a:rPr lang="en-US" b="1" dirty="0" smtClean="0">
                <a:solidFill>
                  <a:schemeClr val="accent2">
                    <a:lumMod val="75000"/>
                  </a:schemeClr>
                </a:solidFill>
              </a:rPr>
              <a:t>Ground level</a:t>
            </a:r>
            <a:endParaRPr lang="en-US" b="1" dirty="0">
              <a:solidFill>
                <a:schemeClr val="accent2">
                  <a:lumMod val="75000"/>
                </a:schemeClr>
              </a:solidFill>
            </a:endParaRPr>
          </a:p>
        </p:txBody>
      </p:sp>
      <p:sp>
        <p:nvSpPr>
          <p:cNvPr id="15" name="TextBox 14"/>
          <p:cNvSpPr txBox="1"/>
          <p:nvPr/>
        </p:nvSpPr>
        <p:spPr>
          <a:xfrm>
            <a:off x="9343638" y="3263545"/>
            <a:ext cx="1360694" cy="461665"/>
          </a:xfrm>
          <a:prstGeom prst="rect">
            <a:avLst/>
          </a:prstGeom>
          <a:noFill/>
        </p:spPr>
        <p:txBody>
          <a:bodyPr wrap="none" rtlCol="0">
            <a:spAutoFit/>
          </a:bodyPr>
          <a:lstStyle/>
          <a:p>
            <a:r>
              <a:rPr lang="en-US" sz="2400" dirty="0" smtClean="0"/>
              <a:t>Reservoir</a:t>
            </a:r>
            <a:endParaRPr lang="en-US" sz="2400" dirty="0"/>
          </a:p>
        </p:txBody>
      </p:sp>
      <p:sp>
        <p:nvSpPr>
          <p:cNvPr id="16" name="TextBox 15"/>
          <p:cNvSpPr txBox="1"/>
          <p:nvPr/>
        </p:nvSpPr>
        <p:spPr>
          <a:xfrm>
            <a:off x="1276947" y="576655"/>
            <a:ext cx="1897314" cy="461665"/>
          </a:xfrm>
          <a:prstGeom prst="rect">
            <a:avLst/>
          </a:prstGeom>
          <a:noFill/>
        </p:spPr>
        <p:txBody>
          <a:bodyPr wrap="none" rtlCol="0">
            <a:spAutoFit/>
          </a:bodyPr>
          <a:lstStyle/>
          <a:p>
            <a:r>
              <a:rPr lang="en-US" sz="2400" dirty="0" smtClean="0"/>
              <a:t>Elevated Tank</a:t>
            </a:r>
            <a:endParaRPr lang="en-US" sz="2400" dirty="0"/>
          </a:p>
        </p:txBody>
      </p:sp>
      <p:sp>
        <p:nvSpPr>
          <p:cNvPr id="17" name="TextBox 16"/>
          <p:cNvSpPr txBox="1"/>
          <p:nvPr/>
        </p:nvSpPr>
        <p:spPr>
          <a:xfrm>
            <a:off x="4666603" y="894251"/>
            <a:ext cx="2485168" cy="461665"/>
          </a:xfrm>
          <a:prstGeom prst="rect">
            <a:avLst/>
          </a:prstGeom>
          <a:noFill/>
        </p:spPr>
        <p:txBody>
          <a:bodyPr wrap="none" rtlCol="0">
            <a:spAutoFit/>
          </a:bodyPr>
          <a:lstStyle/>
          <a:p>
            <a:r>
              <a:rPr lang="en-US" sz="2400" dirty="0" smtClean="0"/>
              <a:t>Ground Level Tank</a:t>
            </a:r>
            <a:endParaRPr lang="en-US" sz="2400" dirty="0"/>
          </a:p>
        </p:txBody>
      </p:sp>
      <p:cxnSp>
        <p:nvCxnSpPr>
          <p:cNvPr id="19" name="Straight Connector 18"/>
          <p:cNvCxnSpPr/>
          <p:nvPr/>
        </p:nvCxnSpPr>
        <p:spPr>
          <a:xfrm>
            <a:off x="1150375" y="6322142"/>
            <a:ext cx="10451689" cy="0"/>
          </a:xfrm>
          <a:prstGeom prst="line">
            <a:avLst/>
          </a:prstGeom>
          <a:ln w="381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15897" y="6359491"/>
            <a:ext cx="1826847" cy="369332"/>
          </a:xfrm>
          <a:prstGeom prst="rect">
            <a:avLst/>
          </a:prstGeom>
          <a:noFill/>
        </p:spPr>
        <p:txBody>
          <a:bodyPr wrap="none" rtlCol="0">
            <a:spAutoFit/>
          </a:bodyPr>
          <a:lstStyle/>
          <a:p>
            <a:r>
              <a:rPr lang="en-US" b="1" dirty="0" smtClean="0">
                <a:solidFill>
                  <a:schemeClr val="accent6">
                    <a:lumMod val="75000"/>
                  </a:schemeClr>
                </a:solidFill>
              </a:rPr>
              <a:t>Datum (e.g., </a:t>
            </a:r>
            <a:r>
              <a:rPr lang="en-US" b="1" dirty="0" err="1" smtClean="0">
                <a:solidFill>
                  <a:schemeClr val="accent6">
                    <a:lumMod val="75000"/>
                  </a:schemeClr>
                </a:solidFill>
              </a:rPr>
              <a:t>msl</a:t>
            </a:r>
            <a:r>
              <a:rPr lang="en-US" b="1" dirty="0" smtClean="0">
                <a:solidFill>
                  <a:schemeClr val="accent6">
                    <a:lumMod val="75000"/>
                  </a:schemeClr>
                </a:solidFill>
              </a:rPr>
              <a:t>)</a:t>
            </a:r>
            <a:endParaRPr lang="en-US" b="1" dirty="0">
              <a:solidFill>
                <a:schemeClr val="accent6">
                  <a:lumMod val="75000"/>
                </a:schemeClr>
              </a:solidFill>
            </a:endParaRPr>
          </a:p>
        </p:txBody>
      </p:sp>
      <p:cxnSp>
        <p:nvCxnSpPr>
          <p:cNvPr id="22" name="Straight Arrow Connector 21"/>
          <p:cNvCxnSpPr/>
          <p:nvPr/>
        </p:nvCxnSpPr>
        <p:spPr>
          <a:xfrm flipV="1">
            <a:off x="11425084" y="4139380"/>
            <a:ext cx="0" cy="2182762"/>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090786" y="3421626"/>
            <a:ext cx="688009" cy="646331"/>
          </a:xfrm>
          <a:prstGeom prst="rect">
            <a:avLst/>
          </a:prstGeom>
          <a:noFill/>
        </p:spPr>
        <p:txBody>
          <a:bodyPr wrap="none" rtlCol="0">
            <a:spAutoFit/>
          </a:bodyPr>
          <a:lstStyle/>
          <a:p>
            <a:r>
              <a:rPr lang="en-US" b="1" i="1" dirty="0" smtClean="0">
                <a:solidFill>
                  <a:srgbClr val="FF0000"/>
                </a:solidFill>
              </a:rPr>
              <a:t>Total</a:t>
            </a:r>
          </a:p>
          <a:p>
            <a:r>
              <a:rPr lang="en-US" b="1" i="1" dirty="0" smtClean="0">
                <a:solidFill>
                  <a:srgbClr val="FF0000"/>
                </a:solidFill>
              </a:rPr>
              <a:t>Head</a:t>
            </a:r>
            <a:endParaRPr lang="en-US" b="1" i="1" dirty="0">
              <a:solidFill>
                <a:srgbClr val="FF0000"/>
              </a:solidFill>
            </a:endParaRPr>
          </a:p>
        </p:txBody>
      </p:sp>
      <p:cxnSp>
        <p:nvCxnSpPr>
          <p:cNvPr id="27" name="Straight Arrow Connector 26"/>
          <p:cNvCxnSpPr/>
          <p:nvPr/>
        </p:nvCxnSpPr>
        <p:spPr>
          <a:xfrm flipV="1">
            <a:off x="5659229" y="4989248"/>
            <a:ext cx="0" cy="1332894"/>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89555" y="5480862"/>
            <a:ext cx="1067665" cy="369332"/>
          </a:xfrm>
          <a:prstGeom prst="rect">
            <a:avLst/>
          </a:prstGeom>
          <a:noFill/>
        </p:spPr>
        <p:txBody>
          <a:bodyPr wrap="none" rtlCol="0">
            <a:spAutoFit/>
          </a:bodyPr>
          <a:lstStyle/>
          <a:p>
            <a:r>
              <a:rPr lang="en-US" b="1" i="1" dirty="0" smtClean="0">
                <a:solidFill>
                  <a:srgbClr val="FF0000"/>
                </a:solidFill>
              </a:rPr>
              <a:t>Elevation</a:t>
            </a:r>
            <a:endParaRPr lang="en-US" b="1" i="1" dirty="0">
              <a:solidFill>
                <a:srgbClr val="FF0000"/>
              </a:solidFill>
            </a:endParaRPr>
          </a:p>
        </p:txBody>
      </p:sp>
      <p:cxnSp>
        <p:nvCxnSpPr>
          <p:cNvPr id="29" name="Straight Arrow Connector 28"/>
          <p:cNvCxnSpPr/>
          <p:nvPr/>
        </p:nvCxnSpPr>
        <p:spPr>
          <a:xfrm flipV="1">
            <a:off x="6863680" y="2569056"/>
            <a:ext cx="28733" cy="2420192"/>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967368" y="3338728"/>
            <a:ext cx="731290" cy="646331"/>
          </a:xfrm>
          <a:prstGeom prst="rect">
            <a:avLst/>
          </a:prstGeom>
          <a:noFill/>
        </p:spPr>
        <p:txBody>
          <a:bodyPr wrap="none" rtlCol="0">
            <a:spAutoFit/>
          </a:bodyPr>
          <a:lstStyle/>
          <a:p>
            <a:r>
              <a:rPr lang="en-US" b="1" i="1" dirty="0" smtClean="0">
                <a:solidFill>
                  <a:srgbClr val="FF0000"/>
                </a:solidFill>
              </a:rPr>
              <a:t>Initial</a:t>
            </a:r>
          </a:p>
          <a:p>
            <a:r>
              <a:rPr lang="en-US" b="1" i="1" dirty="0" smtClean="0">
                <a:solidFill>
                  <a:srgbClr val="FF0000"/>
                </a:solidFill>
              </a:rPr>
              <a:t>Level</a:t>
            </a:r>
            <a:endParaRPr lang="en-US" b="1" i="1" dirty="0">
              <a:solidFill>
                <a:srgbClr val="FF0000"/>
              </a:solidFill>
            </a:endParaRPr>
          </a:p>
        </p:txBody>
      </p:sp>
      <p:sp>
        <p:nvSpPr>
          <p:cNvPr id="32" name="Oval 31"/>
          <p:cNvSpPr/>
          <p:nvPr/>
        </p:nvSpPr>
        <p:spPr>
          <a:xfrm>
            <a:off x="1598564" y="2686143"/>
            <a:ext cx="1307691" cy="4283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H="1" flipV="1">
            <a:off x="2072747" y="3105881"/>
            <a:ext cx="765" cy="3188764"/>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1439757" y="1800112"/>
            <a:ext cx="11336" cy="1322350"/>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397160" y="3114523"/>
            <a:ext cx="17771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61220" y="2089272"/>
            <a:ext cx="6096000" cy="646331"/>
          </a:xfrm>
          <a:prstGeom prst="rect">
            <a:avLst/>
          </a:prstGeom>
        </p:spPr>
        <p:txBody>
          <a:bodyPr>
            <a:spAutoFit/>
          </a:bodyPr>
          <a:lstStyle/>
          <a:p>
            <a:pPr lvl="0"/>
            <a:r>
              <a:rPr lang="en-US" b="1" i="1" dirty="0">
                <a:solidFill>
                  <a:srgbClr val="FF0000"/>
                </a:solidFill>
              </a:rPr>
              <a:t>Initial</a:t>
            </a:r>
          </a:p>
          <a:p>
            <a:pPr lvl="0"/>
            <a:r>
              <a:rPr lang="en-US" b="1" i="1" dirty="0">
                <a:solidFill>
                  <a:srgbClr val="FF0000"/>
                </a:solidFill>
              </a:rPr>
              <a:t>Level</a:t>
            </a:r>
          </a:p>
        </p:txBody>
      </p:sp>
      <p:sp>
        <p:nvSpPr>
          <p:cNvPr id="43" name="TextBox 42"/>
          <p:cNvSpPr txBox="1"/>
          <p:nvPr/>
        </p:nvSpPr>
        <p:spPr>
          <a:xfrm>
            <a:off x="987286" y="4229978"/>
            <a:ext cx="1067665" cy="369332"/>
          </a:xfrm>
          <a:prstGeom prst="rect">
            <a:avLst/>
          </a:prstGeom>
          <a:noFill/>
        </p:spPr>
        <p:txBody>
          <a:bodyPr wrap="none" rtlCol="0">
            <a:spAutoFit/>
          </a:bodyPr>
          <a:lstStyle/>
          <a:p>
            <a:r>
              <a:rPr lang="en-US" b="1" i="1" dirty="0" smtClean="0">
                <a:solidFill>
                  <a:srgbClr val="FF0000"/>
                </a:solidFill>
              </a:rPr>
              <a:t>Elevation</a:t>
            </a:r>
            <a:endParaRPr lang="en-US" b="1" i="1" dirty="0">
              <a:solidFill>
                <a:srgbClr val="FF0000"/>
              </a:solidFill>
            </a:endParaRPr>
          </a:p>
        </p:txBody>
      </p:sp>
      <p:cxnSp>
        <p:nvCxnSpPr>
          <p:cNvPr id="34" name="Straight Arrow Connector 33"/>
          <p:cNvCxnSpPr/>
          <p:nvPr/>
        </p:nvCxnSpPr>
        <p:spPr>
          <a:xfrm flipH="1">
            <a:off x="4886633" y="1752738"/>
            <a:ext cx="1835119" cy="6215"/>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270359" y="1346058"/>
            <a:ext cx="1076320" cy="369332"/>
          </a:xfrm>
          <a:prstGeom prst="rect">
            <a:avLst/>
          </a:prstGeom>
        </p:spPr>
        <p:txBody>
          <a:bodyPr wrap="none">
            <a:spAutoFit/>
          </a:bodyPr>
          <a:lstStyle/>
          <a:p>
            <a:pPr lvl="0"/>
            <a:r>
              <a:rPr lang="en-US" b="1" i="1" dirty="0" smtClean="0">
                <a:solidFill>
                  <a:srgbClr val="FF0000"/>
                </a:solidFill>
              </a:rPr>
              <a:t>Diameter</a:t>
            </a:r>
            <a:endParaRPr lang="en-US" b="1" i="1" dirty="0">
              <a:solidFill>
                <a:srgbClr val="FF0000"/>
              </a:solidFill>
            </a:endParaRPr>
          </a:p>
        </p:txBody>
      </p:sp>
      <p:cxnSp>
        <p:nvCxnSpPr>
          <p:cNvPr id="25" name="Straight Connector 24"/>
          <p:cNvCxnSpPr>
            <a:stCxn id="5" idx="1"/>
            <a:endCxn id="5" idx="3"/>
          </p:cNvCxnSpPr>
          <p:nvPr/>
        </p:nvCxnSpPr>
        <p:spPr>
          <a:xfrm>
            <a:off x="1598564" y="1569054"/>
            <a:ext cx="1307692"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598564" y="2144242"/>
            <a:ext cx="1307692"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886632" y="2163097"/>
            <a:ext cx="1809136" cy="983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899624" y="2914272"/>
            <a:ext cx="1809136" cy="983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319965" y="1309168"/>
            <a:ext cx="1166318" cy="646331"/>
          </a:xfrm>
          <a:prstGeom prst="rect">
            <a:avLst/>
          </a:prstGeom>
        </p:spPr>
        <p:txBody>
          <a:bodyPr wrap="square">
            <a:spAutoFit/>
          </a:bodyPr>
          <a:lstStyle/>
          <a:p>
            <a:pPr lvl="0" algn="ctr"/>
            <a:r>
              <a:rPr lang="en-US" b="1" i="1" dirty="0" smtClean="0">
                <a:solidFill>
                  <a:srgbClr val="FF0000"/>
                </a:solidFill>
              </a:rPr>
              <a:t>Maximum</a:t>
            </a:r>
            <a:endParaRPr lang="en-US" b="1" i="1" dirty="0">
              <a:solidFill>
                <a:srgbClr val="FF0000"/>
              </a:solidFill>
            </a:endParaRPr>
          </a:p>
          <a:p>
            <a:pPr lvl="0" algn="ctr"/>
            <a:r>
              <a:rPr lang="en-US" b="1" i="1" dirty="0">
                <a:solidFill>
                  <a:srgbClr val="FF0000"/>
                </a:solidFill>
              </a:rPr>
              <a:t>Level</a:t>
            </a:r>
          </a:p>
        </p:txBody>
      </p:sp>
      <p:sp>
        <p:nvSpPr>
          <p:cNvPr id="44" name="Rectangle 43"/>
          <p:cNvSpPr/>
          <p:nvPr/>
        </p:nvSpPr>
        <p:spPr>
          <a:xfrm>
            <a:off x="3229039" y="2039812"/>
            <a:ext cx="1193063" cy="646331"/>
          </a:xfrm>
          <a:prstGeom prst="rect">
            <a:avLst/>
          </a:prstGeom>
        </p:spPr>
        <p:txBody>
          <a:bodyPr wrap="square">
            <a:spAutoFit/>
          </a:bodyPr>
          <a:lstStyle/>
          <a:p>
            <a:pPr lvl="0" algn="ctr"/>
            <a:r>
              <a:rPr lang="en-US" b="1" i="1" dirty="0" smtClean="0">
                <a:solidFill>
                  <a:srgbClr val="FF0000"/>
                </a:solidFill>
              </a:rPr>
              <a:t>Minimum</a:t>
            </a:r>
            <a:endParaRPr lang="en-US" b="1" i="1" dirty="0">
              <a:solidFill>
                <a:srgbClr val="FF0000"/>
              </a:solidFill>
            </a:endParaRPr>
          </a:p>
          <a:p>
            <a:pPr lvl="0" algn="ctr"/>
            <a:r>
              <a:rPr lang="en-US" b="1" i="1" dirty="0">
                <a:solidFill>
                  <a:srgbClr val="FF0000"/>
                </a:solidFill>
              </a:rPr>
              <a:t>Level</a:t>
            </a:r>
          </a:p>
        </p:txBody>
      </p:sp>
      <p:cxnSp>
        <p:nvCxnSpPr>
          <p:cNvPr id="46" name="Straight Arrow Connector 45"/>
          <p:cNvCxnSpPr/>
          <p:nvPr/>
        </p:nvCxnSpPr>
        <p:spPr>
          <a:xfrm flipH="1" flipV="1">
            <a:off x="2967407" y="1598282"/>
            <a:ext cx="413709" cy="632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2934631" y="2185347"/>
            <a:ext cx="413709" cy="632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305785" y="1771424"/>
            <a:ext cx="468875" cy="3818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301689" y="2461287"/>
            <a:ext cx="468875" cy="3818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20708" y="982825"/>
            <a:ext cx="2681356" cy="1200329"/>
          </a:xfrm>
          <a:prstGeom prst="rect">
            <a:avLst/>
          </a:prstGeom>
          <a:noFill/>
        </p:spPr>
        <p:txBody>
          <a:bodyPr wrap="square" rtlCol="0">
            <a:spAutoFit/>
          </a:bodyPr>
          <a:lstStyle/>
          <a:p>
            <a:r>
              <a:rPr lang="en-US" sz="2400" dirty="0" smtClean="0"/>
              <a:t>Required input values shown in </a:t>
            </a:r>
            <a:r>
              <a:rPr lang="en-US" sz="2400" b="1" i="1" dirty="0" smtClean="0">
                <a:solidFill>
                  <a:srgbClr val="FF0000"/>
                </a:solidFill>
              </a:rPr>
              <a:t>bold red italics</a:t>
            </a:r>
            <a:endParaRPr lang="en-US" sz="2400" b="1" i="1" dirty="0">
              <a:solidFill>
                <a:srgbClr val="FF0000"/>
              </a:solidFill>
            </a:endParaRPr>
          </a:p>
        </p:txBody>
      </p:sp>
      <p:cxnSp>
        <p:nvCxnSpPr>
          <p:cNvPr id="45" name="Straight Arrow Connector 44"/>
          <p:cNvCxnSpPr/>
          <p:nvPr/>
        </p:nvCxnSpPr>
        <p:spPr>
          <a:xfrm flipH="1">
            <a:off x="1614269" y="1224855"/>
            <a:ext cx="1291986" cy="15711"/>
          </a:xfrm>
          <a:prstGeom prst="straightConnector1">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722102" y="919313"/>
            <a:ext cx="1076320" cy="369332"/>
          </a:xfrm>
          <a:prstGeom prst="rect">
            <a:avLst/>
          </a:prstGeom>
        </p:spPr>
        <p:txBody>
          <a:bodyPr wrap="square">
            <a:spAutoFit/>
          </a:bodyPr>
          <a:lstStyle/>
          <a:p>
            <a:pPr lvl="0"/>
            <a:r>
              <a:rPr lang="en-US" b="1" i="1" dirty="0" smtClean="0">
                <a:solidFill>
                  <a:srgbClr val="FF0000"/>
                </a:solidFill>
              </a:rPr>
              <a:t>Diameter</a:t>
            </a:r>
            <a:endParaRPr lang="en-US" b="1" i="1" dirty="0">
              <a:solidFill>
                <a:srgbClr val="FF0000"/>
              </a:solidFill>
            </a:endParaRPr>
          </a:p>
        </p:txBody>
      </p:sp>
      <p:sp>
        <p:nvSpPr>
          <p:cNvPr id="24" name="Slide Number Placeholder 23"/>
          <p:cNvSpPr>
            <a:spLocks noGrp="1"/>
          </p:cNvSpPr>
          <p:nvPr>
            <p:ph type="sldNum" sz="quarter" idx="12"/>
          </p:nvPr>
        </p:nvSpPr>
        <p:spPr/>
        <p:txBody>
          <a:bodyPr/>
          <a:lstStyle/>
          <a:p>
            <a:fld id="{A729744C-CCF0-4117-A1F0-0A5519AE6DF7}" type="slidenum">
              <a:rPr lang="en-US" smtClean="0"/>
              <a:t>41</a:t>
            </a:fld>
            <a:endParaRPr lang="en-US"/>
          </a:p>
        </p:txBody>
      </p:sp>
    </p:spTree>
    <p:extLst>
      <p:ext uri="{BB962C8B-B14F-4D97-AF65-F5344CB8AC3E}">
        <p14:creationId xmlns:p14="http://schemas.microsoft.com/office/powerpoint/2010/main" val="2921544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Valves</a:t>
            </a:r>
            <a:endParaRPr lang="en-US" b="1" dirty="0"/>
          </a:p>
        </p:txBody>
      </p:sp>
      <p:sp>
        <p:nvSpPr>
          <p:cNvPr id="3" name="Content Placeholder 2"/>
          <p:cNvSpPr>
            <a:spLocks noGrp="1"/>
          </p:cNvSpPr>
          <p:nvPr>
            <p:ph idx="1"/>
          </p:nvPr>
        </p:nvSpPr>
        <p:spPr>
          <a:xfrm>
            <a:off x="838200" y="1538344"/>
            <a:ext cx="10515600" cy="4927002"/>
          </a:xfrm>
        </p:spPr>
        <p:txBody>
          <a:bodyPr>
            <a:normAutofit/>
          </a:bodyPr>
          <a:lstStyle/>
          <a:p>
            <a:r>
              <a:rPr lang="en-US" sz="3200" i="0" dirty="0" smtClean="0">
                <a:solidFill>
                  <a:srgbClr val="000000"/>
                </a:solidFill>
                <a:effectLst/>
              </a:rPr>
              <a:t>Valves are devices that limit the pressure or flow at a specific point in the network</a:t>
            </a:r>
          </a:p>
          <a:p>
            <a:r>
              <a:rPr lang="en-US" sz="3200" dirty="0" smtClean="0">
                <a:solidFill>
                  <a:srgbClr val="000000"/>
                </a:solidFill>
              </a:rPr>
              <a:t>Control valves are represented as links in EPANET with the following input requirements</a:t>
            </a:r>
          </a:p>
          <a:p>
            <a:pPr lvl="1"/>
            <a:r>
              <a:rPr lang="en-US" sz="2800" dirty="0" smtClean="0">
                <a:solidFill>
                  <a:srgbClr val="000000"/>
                </a:solidFill>
              </a:rPr>
              <a:t>Start </a:t>
            </a:r>
            <a:r>
              <a:rPr lang="en-US" sz="2800" dirty="0">
                <a:solidFill>
                  <a:srgbClr val="000000"/>
                </a:solidFill>
              </a:rPr>
              <a:t>and end </a:t>
            </a:r>
            <a:r>
              <a:rPr lang="en-US" sz="2800" dirty="0" smtClean="0">
                <a:solidFill>
                  <a:srgbClr val="000000"/>
                </a:solidFill>
              </a:rPr>
              <a:t>nodes</a:t>
            </a:r>
          </a:p>
          <a:p>
            <a:pPr lvl="1"/>
            <a:r>
              <a:rPr lang="en-US" sz="2800" dirty="0" smtClean="0">
                <a:solidFill>
                  <a:srgbClr val="000000"/>
                </a:solidFill>
              </a:rPr>
              <a:t>Diameter</a:t>
            </a:r>
          </a:p>
          <a:p>
            <a:pPr lvl="1"/>
            <a:r>
              <a:rPr lang="en-US" sz="2800" dirty="0" smtClean="0">
                <a:solidFill>
                  <a:srgbClr val="000000"/>
                </a:solidFill>
              </a:rPr>
              <a:t>Setting</a:t>
            </a:r>
          </a:p>
          <a:p>
            <a:pPr lvl="1"/>
            <a:r>
              <a:rPr lang="en-US" sz="2800" dirty="0" smtClean="0">
                <a:solidFill>
                  <a:srgbClr val="000000"/>
                </a:solidFill>
              </a:rPr>
              <a:t>Fixed status (none, open, closed)</a:t>
            </a:r>
            <a:br>
              <a:rPr lang="en-US" sz="2800" dirty="0" smtClean="0">
                <a:solidFill>
                  <a:srgbClr val="000000"/>
                </a:solidFill>
              </a:rPr>
            </a:br>
            <a:endParaRPr lang="en-US" sz="2800" dirty="0" smtClean="0">
              <a:solidFill>
                <a:srgbClr val="000000"/>
              </a:solidFill>
            </a:endParaRPr>
          </a:p>
          <a:p>
            <a:r>
              <a:rPr lang="en-US" sz="3200" i="0" dirty="0" smtClean="0">
                <a:solidFill>
                  <a:srgbClr val="000000"/>
                </a:solidFill>
                <a:effectLst/>
              </a:rPr>
              <a:t>Some “special” valves are represented in different ways</a:t>
            </a:r>
            <a:endParaRPr lang="en-US" sz="3200" dirty="0"/>
          </a:p>
        </p:txBody>
      </p:sp>
      <p:sp>
        <p:nvSpPr>
          <p:cNvPr id="4" name="Slide Number Placeholder 3"/>
          <p:cNvSpPr>
            <a:spLocks noGrp="1"/>
          </p:cNvSpPr>
          <p:nvPr>
            <p:ph type="sldNum" sz="quarter" idx="12"/>
          </p:nvPr>
        </p:nvSpPr>
        <p:spPr/>
        <p:txBody>
          <a:bodyPr/>
          <a:lstStyle/>
          <a:p>
            <a:fld id="{A729744C-CCF0-4117-A1F0-0A5519AE6DF7}" type="slidenum">
              <a:rPr lang="en-US" smtClean="0"/>
              <a:t>42</a:t>
            </a:fld>
            <a:endParaRPr lang="en-US"/>
          </a:p>
        </p:txBody>
      </p:sp>
    </p:spTree>
    <p:extLst>
      <p:ext uri="{BB962C8B-B14F-4D97-AF65-F5344CB8AC3E}">
        <p14:creationId xmlns:p14="http://schemas.microsoft.com/office/powerpoint/2010/main" val="30573207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430"/>
            <a:ext cx="10515600" cy="1325563"/>
          </a:xfrm>
        </p:spPr>
        <p:txBody>
          <a:bodyPr/>
          <a:lstStyle/>
          <a:p>
            <a:r>
              <a:rPr lang="en-US" b="1" dirty="0" smtClean="0"/>
              <a:t>Types of Valves in EPANET</a:t>
            </a:r>
            <a:endParaRPr lang="en-US" b="1" dirty="0"/>
          </a:p>
        </p:txBody>
      </p:sp>
      <p:sp>
        <p:nvSpPr>
          <p:cNvPr id="3" name="Content Placeholder 2"/>
          <p:cNvSpPr>
            <a:spLocks noGrp="1"/>
          </p:cNvSpPr>
          <p:nvPr>
            <p:ph idx="1"/>
          </p:nvPr>
        </p:nvSpPr>
        <p:spPr>
          <a:xfrm>
            <a:off x="838200" y="1510993"/>
            <a:ext cx="10515600" cy="4351338"/>
          </a:xfrm>
        </p:spPr>
        <p:txBody>
          <a:bodyPr>
            <a:normAutofit fontScale="92500" lnSpcReduction="20000"/>
          </a:bodyPr>
          <a:lstStyle/>
          <a:p>
            <a:pPr marL="344488" indent="-344488"/>
            <a:r>
              <a:rPr lang="en-US" sz="3600" dirty="0" smtClean="0"/>
              <a:t>Pressure </a:t>
            </a:r>
            <a:r>
              <a:rPr lang="en-US" sz="3600" dirty="0"/>
              <a:t>Reducing Valve (</a:t>
            </a:r>
            <a:r>
              <a:rPr lang="en-US" sz="3600" dirty="0" smtClean="0"/>
              <a:t>PRV) </a:t>
            </a:r>
          </a:p>
          <a:p>
            <a:pPr marL="344488" indent="-344488"/>
            <a:r>
              <a:rPr lang="en-US" sz="3600" dirty="0" smtClean="0"/>
              <a:t>Pressure </a:t>
            </a:r>
            <a:r>
              <a:rPr lang="en-US" sz="3600" dirty="0"/>
              <a:t>Sustaining Valve (</a:t>
            </a:r>
            <a:r>
              <a:rPr lang="en-US" sz="3600" dirty="0" smtClean="0"/>
              <a:t>PSV) </a:t>
            </a:r>
          </a:p>
          <a:p>
            <a:pPr marL="344488" indent="-344488"/>
            <a:r>
              <a:rPr lang="en-US" sz="3600" dirty="0" smtClean="0"/>
              <a:t>Pressure </a:t>
            </a:r>
            <a:r>
              <a:rPr lang="en-US" sz="3600" dirty="0"/>
              <a:t>Breaker Valve (</a:t>
            </a:r>
            <a:r>
              <a:rPr lang="en-US" sz="3600" dirty="0" smtClean="0"/>
              <a:t>PBV)</a:t>
            </a:r>
          </a:p>
          <a:p>
            <a:pPr marL="344488" indent="-344488"/>
            <a:r>
              <a:rPr lang="en-US" sz="3600" dirty="0" smtClean="0"/>
              <a:t>Flow </a:t>
            </a:r>
            <a:r>
              <a:rPr lang="en-US" sz="3600" dirty="0"/>
              <a:t>Control Valve (</a:t>
            </a:r>
            <a:r>
              <a:rPr lang="en-US" sz="3600" dirty="0" smtClean="0"/>
              <a:t>FCV) </a:t>
            </a:r>
          </a:p>
          <a:p>
            <a:pPr marL="344488" indent="-344488"/>
            <a:r>
              <a:rPr lang="en-US" sz="3600" dirty="0" smtClean="0"/>
              <a:t>Throttle </a:t>
            </a:r>
            <a:r>
              <a:rPr lang="en-US" sz="3600" dirty="0"/>
              <a:t>Control Valve (</a:t>
            </a:r>
            <a:r>
              <a:rPr lang="en-US" sz="3600" dirty="0" smtClean="0"/>
              <a:t>TCV)</a:t>
            </a:r>
          </a:p>
          <a:p>
            <a:pPr marL="344488" indent="-344488"/>
            <a:r>
              <a:rPr lang="en-US" sz="3600" dirty="0" smtClean="0"/>
              <a:t>General </a:t>
            </a:r>
            <a:r>
              <a:rPr lang="en-US" sz="3600" dirty="0"/>
              <a:t>Purpose Valve (GPV</a:t>
            </a:r>
            <a:r>
              <a:rPr lang="en-US" sz="3600" dirty="0" smtClean="0"/>
              <a:t>)</a:t>
            </a:r>
          </a:p>
          <a:p>
            <a:pPr marL="344488" indent="-344488"/>
            <a:r>
              <a:rPr lang="en-US" sz="3600" dirty="0" smtClean="0"/>
              <a:t>Check Valve</a:t>
            </a:r>
          </a:p>
          <a:p>
            <a:pPr marL="344488" indent="-344488"/>
            <a:r>
              <a:rPr lang="en-US" sz="3600" dirty="0" smtClean="0"/>
              <a:t>Shutoff Valve</a:t>
            </a:r>
          </a:p>
          <a:p>
            <a:pPr marL="344488" indent="-344488"/>
            <a:r>
              <a:rPr lang="en-US" sz="3600" dirty="0" smtClean="0"/>
              <a:t>Altitude Valve</a:t>
            </a:r>
            <a:endParaRPr lang="en-US" dirty="0"/>
          </a:p>
        </p:txBody>
      </p:sp>
      <p:cxnSp>
        <p:nvCxnSpPr>
          <p:cNvPr id="5" name="Straight Connector 4"/>
          <p:cNvCxnSpPr/>
          <p:nvPr/>
        </p:nvCxnSpPr>
        <p:spPr>
          <a:xfrm>
            <a:off x="540774" y="4306529"/>
            <a:ext cx="10068232" cy="39329"/>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6" name="Right Brace 5"/>
          <p:cNvSpPr/>
          <p:nvPr/>
        </p:nvSpPr>
        <p:spPr>
          <a:xfrm>
            <a:off x="7226710" y="1435510"/>
            <a:ext cx="275303" cy="2772696"/>
          </a:xfrm>
          <a:prstGeom prst="rightBrac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7226710" y="4464455"/>
            <a:ext cx="426757" cy="1397876"/>
          </a:xfrm>
          <a:prstGeom prst="rect">
            <a:avLst/>
          </a:prstGeom>
        </p:spPr>
      </p:pic>
      <p:sp>
        <p:nvSpPr>
          <p:cNvPr id="8" name="TextBox 7"/>
          <p:cNvSpPr txBox="1"/>
          <p:nvPr/>
        </p:nvSpPr>
        <p:spPr>
          <a:xfrm>
            <a:off x="8308258" y="1995948"/>
            <a:ext cx="2821858" cy="1815882"/>
          </a:xfrm>
          <a:prstGeom prst="rect">
            <a:avLst/>
          </a:prstGeom>
          <a:noFill/>
        </p:spPr>
        <p:txBody>
          <a:bodyPr wrap="square" rtlCol="0">
            <a:spAutoFit/>
          </a:bodyPr>
          <a:lstStyle/>
          <a:p>
            <a:r>
              <a:rPr lang="en-US" sz="2800" dirty="0" smtClean="0"/>
              <a:t>Explicitly represented as control valves in EPANET</a:t>
            </a:r>
            <a:endParaRPr lang="en-US" sz="2800" dirty="0"/>
          </a:p>
        </p:txBody>
      </p:sp>
      <p:sp>
        <p:nvSpPr>
          <p:cNvPr id="9" name="Rectangle 8"/>
          <p:cNvSpPr/>
          <p:nvPr/>
        </p:nvSpPr>
        <p:spPr>
          <a:xfrm>
            <a:off x="8141109" y="4578946"/>
            <a:ext cx="2989007" cy="1384995"/>
          </a:xfrm>
          <a:prstGeom prst="rect">
            <a:avLst/>
          </a:prstGeom>
        </p:spPr>
        <p:txBody>
          <a:bodyPr wrap="square">
            <a:spAutoFit/>
          </a:bodyPr>
          <a:lstStyle/>
          <a:p>
            <a:pPr lvl="0"/>
            <a:r>
              <a:rPr lang="en-US" sz="2800" dirty="0" smtClean="0">
                <a:solidFill>
                  <a:prstClr val="black"/>
                </a:solidFill>
              </a:rPr>
              <a:t>Represented in other ways </a:t>
            </a:r>
            <a:r>
              <a:rPr lang="en-US" sz="2800" dirty="0">
                <a:solidFill>
                  <a:prstClr val="black"/>
                </a:solidFill>
              </a:rPr>
              <a:t>in EPANET</a:t>
            </a:r>
          </a:p>
        </p:txBody>
      </p:sp>
      <p:sp>
        <p:nvSpPr>
          <p:cNvPr id="4" name="Slide Number Placeholder 3"/>
          <p:cNvSpPr>
            <a:spLocks noGrp="1"/>
          </p:cNvSpPr>
          <p:nvPr>
            <p:ph type="sldNum" sz="quarter" idx="12"/>
          </p:nvPr>
        </p:nvSpPr>
        <p:spPr/>
        <p:txBody>
          <a:bodyPr/>
          <a:lstStyle/>
          <a:p>
            <a:fld id="{A729744C-CCF0-4117-A1F0-0A5519AE6DF7}" type="slidenum">
              <a:rPr lang="en-US" smtClean="0"/>
              <a:t>43</a:t>
            </a:fld>
            <a:endParaRPr lang="en-US"/>
          </a:p>
        </p:txBody>
      </p:sp>
    </p:spTree>
    <p:extLst>
      <p:ext uri="{BB962C8B-B14F-4D97-AF65-F5344CB8AC3E}">
        <p14:creationId xmlns:p14="http://schemas.microsoft.com/office/powerpoint/2010/main" val="25182865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9546"/>
          </a:xfrm>
        </p:spPr>
        <p:txBody>
          <a:bodyPr>
            <a:noAutofit/>
          </a:bodyPr>
          <a:lstStyle/>
          <a:p>
            <a:r>
              <a:rPr lang="en-US" b="1" dirty="0"/>
              <a:t>Pressure Reducing Valve (PRV) </a:t>
            </a:r>
            <a:br>
              <a:rPr lang="en-US" b="1" dirty="0"/>
            </a:br>
            <a:endParaRPr lang="en-US" b="1" dirty="0"/>
          </a:p>
        </p:txBody>
      </p:sp>
      <p:sp>
        <p:nvSpPr>
          <p:cNvPr id="3" name="Content Placeholder 2"/>
          <p:cNvSpPr>
            <a:spLocks noGrp="1"/>
          </p:cNvSpPr>
          <p:nvPr>
            <p:ph idx="1"/>
          </p:nvPr>
        </p:nvSpPr>
        <p:spPr>
          <a:xfrm>
            <a:off x="838200" y="1081550"/>
            <a:ext cx="10515600" cy="4479506"/>
          </a:xfrm>
        </p:spPr>
        <p:txBody>
          <a:bodyPr>
            <a:normAutofit fontScale="85000" lnSpcReduction="10000"/>
          </a:bodyPr>
          <a:lstStyle/>
          <a:p>
            <a:r>
              <a:rPr lang="en-US" sz="3500" dirty="0">
                <a:solidFill>
                  <a:srgbClr val="000000"/>
                </a:solidFill>
              </a:rPr>
              <a:t>PRVs </a:t>
            </a:r>
            <a:r>
              <a:rPr lang="en-US" sz="3500" dirty="0" smtClean="0">
                <a:solidFill>
                  <a:srgbClr val="000000"/>
                </a:solidFill>
              </a:rPr>
              <a:t>limit </a:t>
            </a:r>
            <a:r>
              <a:rPr lang="en-US" sz="3500" dirty="0">
                <a:solidFill>
                  <a:srgbClr val="000000"/>
                </a:solidFill>
              </a:rPr>
              <a:t>the pressure at </a:t>
            </a:r>
            <a:r>
              <a:rPr lang="en-US" sz="3500" dirty="0" smtClean="0">
                <a:solidFill>
                  <a:srgbClr val="000000"/>
                </a:solidFill>
              </a:rPr>
              <a:t>the node downstream of the valve in </a:t>
            </a:r>
            <a:r>
              <a:rPr lang="en-US" sz="3500" dirty="0">
                <a:solidFill>
                  <a:srgbClr val="000000"/>
                </a:solidFill>
              </a:rPr>
              <a:t>the pipe network</a:t>
            </a:r>
            <a:r>
              <a:rPr lang="en-US" sz="3500" dirty="0" smtClean="0">
                <a:solidFill>
                  <a:srgbClr val="000000"/>
                </a:solidFill>
              </a:rPr>
              <a:t>.</a:t>
            </a:r>
          </a:p>
          <a:p>
            <a:r>
              <a:rPr lang="en-US" sz="3500" dirty="0" smtClean="0">
                <a:solidFill>
                  <a:srgbClr val="000000"/>
                </a:solidFill>
              </a:rPr>
              <a:t>Setting for PRV is in terms of pressure </a:t>
            </a:r>
          </a:p>
          <a:p>
            <a:r>
              <a:rPr lang="en-US" sz="3500" dirty="0" smtClean="0">
                <a:solidFill>
                  <a:srgbClr val="000000"/>
                </a:solidFill>
              </a:rPr>
              <a:t>EPANET allows </a:t>
            </a:r>
            <a:r>
              <a:rPr lang="en-US" sz="3600" dirty="0" smtClean="0">
                <a:solidFill>
                  <a:srgbClr val="000000"/>
                </a:solidFill>
              </a:rPr>
              <a:t>one </a:t>
            </a:r>
            <a:r>
              <a:rPr lang="en-US" sz="3600" dirty="0">
                <a:solidFill>
                  <a:srgbClr val="000000"/>
                </a:solidFill>
              </a:rPr>
              <a:t>of three different states for </a:t>
            </a:r>
            <a:r>
              <a:rPr lang="en-US" sz="3600" dirty="0" smtClean="0">
                <a:solidFill>
                  <a:srgbClr val="000000"/>
                </a:solidFill>
              </a:rPr>
              <a:t>PRV</a:t>
            </a:r>
            <a:r>
              <a:rPr lang="en-US" sz="3600" dirty="0">
                <a:solidFill>
                  <a:srgbClr val="000000"/>
                </a:solidFill>
              </a:rPr>
              <a:t>:</a:t>
            </a:r>
          </a:p>
          <a:p>
            <a:pPr lvl="1"/>
            <a:r>
              <a:rPr lang="en-US" sz="3300" dirty="0" smtClean="0">
                <a:solidFill>
                  <a:srgbClr val="000000"/>
                </a:solidFill>
              </a:rPr>
              <a:t>partially </a:t>
            </a:r>
            <a:r>
              <a:rPr lang="en-US" sz="3300" dirty="0">
                <a:solidFill>
                  <a:srgbClr val="000000"/>
                </a:solidFill>
              </a:rPr>
              <a:t>opened (i.e., active) to achieve its pressure setting on its</a:t>
            </a:r>
            <a:br>
              <a:rPr lang="en-US" sz="3300" dirty="0">
                <a:solidFill>
                  <a:srgbClr val="000000"/>
                </a:solidFill>
              </a:rPr>
            </a:br>
            <a:r>
              <a:rPr lang="en-US" sz="3300" dirty="0">
                <a:solidFill>
                  <a:srgbClr val="000000"/>
                </a:solidFill>
              </a:rPr>
              <a:t>downstream side when the upstream pressure is above the </a:t>
            </a:r>
            <a:r>
              <a:rPr lang="en-US" sz="3300" dirty="0" smtClean="0">
                <a:solidFill>
                  <a:srgbClr val="000000"/>
                </a:solidFill>
              </a:rPr>
              <a:t>setting</a:t>
            </a:r>
          </a:p>
          <a:p>
            <a:pPr lvl="1"/>
            <a:r>
              <a:rPr lang="en-US" sz="3300" dirty="0" smtClean="0">
                <a:solidFill>
                  <a:srgbClr val="000000"/>
                </a:solidFill>
              </a:rPr>
              <a:t>fully </a:t>
            </a:r>
            <a:r>
              <a:rPr lang="en-US" sz="3300" dirty="0">
                <a:solidFill>
                  <a:srgbClr val="000000"/>
                </a:solidFill>
              </a:rPr>
              <a:t>open if the upstream pressure is below the </a:t>
            </a:r>
            <a:r>
              <a:rPr lang="en-US" sz="3300" dirty="0" smtClean="0">
                <a:solidFill>
                  <a:srgbClr val="000000"/>
                </a:solidFill>
              </a:rPr>
              <a:t>setting</a:t>
            </a:r>
          </a:p>
          <a:p>
            <a:pPr lvl="1"/>
            <a:r>
              <a:rPr lang="en-US" sz="3300" dirty="0" smtClean="0">
                <a:solidFill>
                  <a:srgbClr val="000000"/>
                </a:solidFill>
              </a:rPr>
              <a:t>closed </a:t>
            </a:r>
            <a:r>
              <a:rPr lang="en-US" sz="3300" dirty="0">
                <a:solidFill>
                  <a:srgbClr val="000000"/>
                </a:solidFill>
              </a:rPr>
              <a:t>if the pressure on the downstream side exceeds that on the</a:t>
            </a:r>
            <a:br>
              <a:rPr lang="en-US" sz="3300" dirty="0">
                <a:solidFill>
                  <a:srgbClr val="000000"/>
                </a:solidFill>
              </a:rPr>
            </a:br>
            <a:r>
              <a:rPr lang="en-US" sz="3300" dirty="0">
                <a:solidFill>
                  <a:srgbClr val="000000"/>
                </a:solidFill>
              </a:rPr>
              <a:t>upstream side (i.e., reverse flow is not allowed</a:t>
            </a:r>
            <a:r>
              <a:rPr lang="en-US" sz="3300" dirty="0" smtClean="0">
                <a:solidFill>
                  <a:srgbClr val="000000"/>
                </a:solidFill>
              </a:rPr>
              <a:t>)</a:t>
            </a:r>
          </a:p>
          <a:p>
            <a:pPr lvl="0"/>
            <a:r>
              <a:rPr lang="en-US" sz="3000" dirty="0">
                <a:solidFill>
                  <a:prstClr val="black"/>
                </a:solidFill>
              </a:rPr>
              <a:t>Example: </a:t>
            </a:r>
            <a:r>
              <a:rPr lang="en-US" sz="3800" dirty="0">
                <a:solidFill>
                  <a:prstClr val="black"/>
                </a:solidFill>
              </a:rPr>
              <a:t>SETTING</a:t>
            </a:r>
            <a:r>
              <a:rPr lang="en-US" sz="3000" dirty="0">
                <a:solidFill>
                  <a:prstClr val="black"/>
                </a:solidFill>
              </a:rPr>
              <a:t> = 50 psi      DEMAND = 200 </a:t>
            </a:r>
            <a:r>
              <a:rPr lang="en-US" sz="3000" dirty="0" smtClean="0">
                <a:solidFill>
                  <a:prstClr val="black"/>
                </a:solidFill>
              </a:rPr>
              <a:t>GPM</a:t>
            </a:r>
            <a:endParaRPr lang="en-US" sz="3400" dirty="0"/>
          </a:p>
        </p:txBody>
      </p:sp>
      <p:grpSp>
        <p:nvGrpSpPr>
          <p:cNvPr id="4" name="Group 3"/>
          <p:cNvGrpSpPr/>
          <p:nvPr/>
        </p:nvGrpSpPr>
        <p:grpSpPr>
          <a:xfrm>
            <a:off x="2289989" y="5761883"/>
            <a:ext cx="1656734" cy="235974"/>
            <a:chOff x="4650656" y="6017339"/>
            <a:chExt cx="1656734" cy="235974"/>
          </a:xfrm>
        </p:grpSpPr>
        <p:sp>
          <p:nvSpPr>
            <p:cNvPr id="5" name="Oval 4"/>
            <p:cNvSpPr/>
            <p:nvPr/>
          </p:nvSpPr>
          <p:spPr>
            <a:xfrm>
              <a:off x="4650656" y="6075134"/>
              <a:ext cx="117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179570" y="6057856"/>
              <a:ext cx="127820"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5" idx="6"/>
            </p:cNvCxnSpPr>
            <p:nvPr/>
          </p:nvCxnSpPr>
          <p:spPr>
            <a:xfrm flipV="1">
              <a:off x="4768643" y="6116850"/>
              <a:ext cx="1425677" cy="17278"/>
            </a:xfrm>
            <a:prstGeom prst="straightConnector1">
              <a:avLst/>
            </a:prstGeom>
            <a:ln w="38100">
              <a:headEnd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176685" y="6017339"/>
              <a:ext cx="452280" cy="235974"/>
              <a:chOff x="7329949" y="5884607"/>
              <a:chExt cx="452280" cy="235974"/>
            </a:xfrm>
          </p:grpSpPr>
          <p:sp>
            <p:nvSpPr>
              <p:cNvPr id="9" name="Isosceles Triangle 8"/>
              <p:cNvSpPr/>
              <p:nvPr/>
            </p:nvSpPr>
            <p:spPr>
              <a:xfrm rot="5400000">
                <a:off x="7325032" y="5889524"/>
                <a:ext cx="235974" cy="22614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7551172" y="5889524"/>
                <a:ext cx="235974" cy="22614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1" name="Picture 10"/>
          <p:cNvPicPr>
            <a:picLocks noChangeAspect="1"/>
          </p:cNvPicPr>
          <p:nvPr/>
        </p:nvPicPr>
        <p:blipFill>
          <a:blip r:embed="rId3"/>
          <a:stretch>
            <a:fillRect/>
          </a:stretch>
        </p:blipFill>
        <p:spPr>
          <a:xfrm>
            <a:off x="5262599" y="5642268"/>
            <a:ext cx="1743607" cy="377985"/>
          </a:xfrm>
          <a:prstGeom prst="rect">
            <a:avLst/>
          </a:prstGeom>
        </p:spPr>
      </p:pic>
      <p:sp>
        <p:nvSpPr>
          <p:cNvPr id="12" name="TextBox 11"/>
          <p:cNvSpPr txBox="1"/>
          <p:nvPr/>
        </p:nvSpPr>
        <p:spPr>
          <a:xfrm>
            <a:off x="2615054" y="6219903"/>
            <a:ext cx="867610" cy="369332"/>
          </a:xfrm>
          <a:prstGeom prst="rect">
            <a:avLst/>
          </a:prstGeom>
          <a:noFill/>
        </p:spPr>
        <p:txBody>
          <a:bodyPr wrap="none" rtlCol="0">
            <a:spAutoFit/>
          </a:bodyPr>
          <a:lstStyle/>
          <a:p>
            <a:r>
              <a:rPr lang="en-US" b="1" dirty="0" smtClean="0"/>
              <a:t>ACTIVE</a:t>
            </a:r>
            <a:endParaRPr lang="en-US" b="1" dirty="0"/>
          </a:p>
        </p:txBody>
      </p:sp>
      <p:sp>
        <p:nvSpPr>
          <p:cNvPr id="13" name="TextBox 12"/>
          <p:cNvSpPr txBox="1"/>
          <p:nvPr/>
        </p:nvSpPr>
        <p:spPr>
          <a:xfrm>
            <a:off x="5638320" y="6219903"/>
            <a:ext cx="728084" cy="369332"/>
          </a:xfrm>
          <a:prstGeom prst="rect">
            <a:avLst/>
          </a:prstGeom>
          <a:noFill/>
        </p:spPr>
        <p:txBody>
          <a:bodyPr wrap="none" rtlCol="0">
            <a:spAutoFit/>
          </a:bodyPr>
          <a:lstStyle/>
          <a:p>
            <a:r>
              <a:rPr lang="en-US" b="1" dirty="0" smtClean="0"/>
              <a:t>OPEN</a:t>
            </a:r>
            <a:endParaRPr lang="en-US" b="1" dirty="0"/>
          </a:p>
        </p:txBody>
      </p:sp>
      <p:sp>
        <p:nvSpPr>
          <p:cNvPr id="14" name="TextBox 13"/>
          <p:cNvSpPr txBox="1"/>
          <p:nvPr/>
        </p:nvSpPr>
        <p:spPr>
          <a:xfrm>
            <a:off x="8736997" y="6168583"/>
            <a:ext cx="922817" cy="369332"/>
          </a:xfrm>
          <a:prstGeom prst="rect">
            <a:avLst/>
          </a:prstGeom>
          <a:noFill/>
        </p:spPr>
        <p:txBody>
          <a:bodyPr wrap="none" rtlCol="0">
            <a:spAutoFit/>
          </a:bodyPr>
          <a:lstStyle/>
          <a:p>
            <a:r>
              <a:rPr lang="en-US" b="1" dirty="0" smtClean="0"/>
              <a:t>CLOSED</a:t>
            </a:r>
            <a:endParaRPr lang="en-US" b="1" dirty="0"/>
          </a:p>
        </p:txBody>
      </p:sp>
      <p:sp>
        <p:nvSpPr>
          <p:cNvPr id="15" name="TextBox 14"/>
          <p:cNvSpPr txBox="1"/>
          <p:nvPr/>
        </p:nvSpPr>
        <p:spPr>
          <a:xfrm>
            <a:off x="1894743" y="5694005"/>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3965554" y="5685367"/>
            <a:ext cx="418704" cy="369332"/>
          </a:xfrm>
          <a:prstGeom prst="rect">
            <a:avLst/>
          </a:prstGeom>
          <a:noFill/>
        </p:spPr>
        <p:txBody>
          <a:bodyPr wrap="none" rtlCol="0">
            <a:spAutoFit/>
          </a:bodyPr>
          <a:lstStyle/>
          <a:p>
            <a:r>
              <a:rPr lang="en-US" dirty="0" smtClean="0"/>
              <a:t>50</a:t>
            </a:r>
            <a:endParaRPr lang="en-US" dirty="0"/>
          </a:p>
        </p:txBody>
      </p:sp>
      <p:sp>
        <p:nvSpPr>
          <p:cNvPr id="17" name="TextBox 16"/>
          <p:cNvSpPr txBox="1"/>
          <p:nvPr/>
        </p:nvSpPr>
        <p:spPr>
          <a:xfrm>
            <a:off x="2560494" y="5983917"/>
            <a:ext cx="1050288" cy="369332"/>
          </a:xfrm>
          <a:prstGeom prst="rect">
            <a:avLst/>
          </a:prstGeom>
          <a:noFill/>
        </p:spPr>
        <p:txBody>
          <a:bodyPr wrap="none" rtlCol="0">
            <a:spAutoFit/>
          </a:bodyPr>
          <a:lstStyle/>
          <a:p>
            <a:r>
              <a:rPr lang="en-US" dirty="0" smtClean="0"/>
              <a:t>200 GPM</a:t>
            </a:r>
            <a:endParaRPr lang="en-US" dirty="0"/>
          </a:p>
        </p:txBody>
      </p:sp>
      <p:sp>
        <p:nvSpPr>
          <p:cNvPr id="18" name="TextBox 17"/>
          <p:cNvSpPr txBox="1"/>
          <p:nvPr/>
        </p:nvSpPr>
        <p:spPr>
          <a:xfrm>
            <a:off x="8736997" y="5899474"/>
            <a:ext cx="816249" cy="369332"/>
          </a:xfrm>
          <a:prstGeom prst="rect">
            <a:avLst/>
          </a:prstGeom>
          <a:noFill/>
        </p:spPr>
        <p:txBody>
          <a:bodyPr wrap="none" rtlCol="0">
            <a:spAutoFit/>
          </a:bodyPr>
          <a:lstStyle/>
          <a:p>
            <a:r>
              <a:rPr lang="en-US" dirty="0" smtClean="0"/>
              <a:t>0 GPM</a:t>
            </a:r>
            <a:endParaRPr lang="en-US" dirty="0"/>
          </a:p>
        </p:txBody>
      </p:sp>
      <p:grpSp>
        <p:nvGrpSpPr>
          <p:cNvPr id="19" name="Group 18"/>
          <p:cNvGrpSpPr/>
          <p:nvPr/>
        </p:nvGrpSpPr>
        <p:grpSpPr>
          <a:xfrm>
            <a:off x="8470370" y="5675403"/>
            <a:ext cx="1656734" cy="235974"/>
            <a:chOff x="3274141" y="5094738"/>
            <a:chExt cx="1656734" cy="235974"/>
          </a:xfrm>
        </p:grpSpPr>
        <p:sp>
          <p:nvSpPr>
            <p:cNvPr id="20" name="Oval 19"/>
            <p:cNvSpPr/>
            <p:nvPr/>
          </p:nvSpPr>
          <p:spPr>
            <a:xfrm>
              <a:off x="3274141" y="5152533"/>
              <a:ext cx="117987"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803055" y="5135255"/>
              <a:ext cx="127820" cy="117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20" idx="6"/>
            </p:cNvCxnSpPr>
            <p:nvPr/>
          </p:nvCxnSpPr>
          <p:spPr>
            <a:xfrm flipV="1">
              <a:off x="3392128" y="5194249"/>
              <a:ext cx="1425677" cy="17278"/>
            </a:xfrm>
            <a:prstGeom prst="straightConnector1">
              <a:avLst/>
            </a:prstGeom>
            <a:ln w="38100">
              <a:headEnd w="lg" len="lg"/>
              <a:tailEnd type="non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800170" y="5094738"/>
              <a:ext cx="452280" cy="235974"/>
              <a:chOff x="7329949" y="5884607"/>
              <a:chExt cx="452280" cy="235974"/>
            </a:xfrm>
          </p:grpSpPr>
          <p:sp>
            <p:nvSpPr>
              <p:cNvPr id="24" name="Isosceles Triangle 23"/>
              <p:cNvSpPr/>
              <p:nvPr/>
            </p:nvSpPr>
            <p:spPr>
              <a:xfrm rot="5400000">
                <a:off x="7325032" y="5889524"/>
                <a:ext cx="235974" cy="22614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16200000">
                <a:off x="7551172" y="5889524"/>
                <a:ext cx="235974" cy="22614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TextBox 25"/>
          <p:cNvSpPr txBox="1"/>
          <p:nvPr/>
        </p:nvSpPr>
        <p:spPr>
          <a:xfrm>
            <a:off x="8090781" y="5607525"/>
            <a:ext cx="418704" cy="369332"/>
          </a:xfrm>
          <a:prstGeom prst="rect">
            <a:avLst/>
          </a:prstGeom>
          <a:noFill/>
        </p:spPr>
        <p:txBody>
          <a:bodyPr wrap="none" rtlCol="0">
            <a:spAutoFit/>
          </a:bodyPr>
          <a:lstStyle/>
          <a:p>
            <a:r>
              <a:rPr lang="en-US" dirty="0" smtClean="0"/>
              <a:t>45</a:t>
            </a:r>
            <a:endParaRPr lang="en-US" dirty="0"/>
          </a:p>
        </p:txBody>
      </p:sp>
      <p:sp>
        <p:nvSpPr>
          <p:cNvPr id="27" name="TextBox 26"/>
          <p:cNvSpPr txBox="1"/>
          <p:nvPr/>
        </p:nvSpPr>
        <p:spPr>
          <a:xfrm>
            <a:off x="10186508" y="5561056"/>
            <a:ext cx="418704" cy="369332"/>
          </a:xfrm>
          <a:prstGeom prst="rect">
            <a:avLst/>
          </a:prstGeom>
          <a:noFill/>
        </p:spPr>
        <p:txBody>
          <a:bodyPr wrap="none" rtlCol="0">
            <a:spAutoFit/>
          </a:bodyPr>
          <a:lstStyle/>
          <a:p>
            <a:r>
              <a:rPr lang="en-US" dirty="0" smtClean="0"/>
              <a:t>55</a:t>
            </a:r>
            <a:endParaRPr lang="en-US" dirty="0"/>
          </a:p>
        </p:txBody>
      </p:sp>
      <p:sp>
        <p:nvSpPr>
          <p:cNvPr id="28" name="TextBox 27"/>
          <p:cNvSpPr txBox="1"/>
          <p:nvPr/>
        </p:nvSpPr>
        <p:spPr>
          <a:xfrm>
            <a:off x="4876222" y="5650921"/>
            <a:ext cx="418704" cy="369332"/>
          </a:xfrm>
          <a:prstGeom prst="rect">
            <a:avLst/>
          </a:prstGeom>
          <a:noFill/>
        </p:spPr>
        <p:txBody>
          <a:bodyPr wrap="none" rtlCol="0">
            <a:spAutoFit/>
          </a:bodyPr>
          <a:lstStyle/>
          <a:p>
            <a:r>
              <a:rPr lang="en-US" dirty="0" smtClean="0"/>
              <a:t>45</a:t>
            </a:r>
            <a:endParaRPr lang="en-US" dirty="0"/>
          </a:p>
        </p:txBody>
      </p:sp>
      <p:sp>
        <p:nvSpPr>
          <p:cNvPr id="30" name="TextBox 29"/>
          <p:cNvSpPr txBox="1"/>
          <p:nvPr/>
        </p:nvSpPr>
        <p:spPr>
          <a:xfrm>
            <a:off x="5433941" y="5979927"/>
            <a:ext cx="1050288" cy="369332"/>
          </a:xfrm>
          <a:prstGeom prst="rect">
            <a:avLst/>
          </a:prstGeom>
          <a:noFill/>
        </p:spPr>
        <p:txBody>
          <a:bodyPr wrap="none" rtlCol="0">
            <a:spAutoFit/>
          </a:bodyPr>
          <a:lstStyle/>
          <a:p>
            <a:r>
              <a:rPr lang="en-US" dirty="0" smtClean="0"/>
              <a:t>200 GPM</a:t>
            </a:r>
            <a:endParaRPr lang="en-US" dirty="0"/>
          </a:p>
        </p:txBody>
      </p:sp>
      <p:sp>
        <p:nvSpPr>
          <p:cNvPr id="31" name="TextBox 30"/>
          <p:cNvSpPr txBox="1"/>
          <p:nvPr/>
        </p:nvSpPr>
        <p:spPr>
          <a:xfrm>
            <a:off x="6973879" y="5656338"/>
            <a:ext cx="418704" cy="369332"/>
          </a:xfrm>
          <a:prstGeom prst="rect">
            <a:avLst/>
          </a:prstGeom>
          <a:noFill/>
        </p:spPr>
        <p:txBody>
          <a:bodyPr wrap="none" rtlCol="0">
            <a:spAutoFit/>
          </a:bodyPr>
          <a:lstStyle/>
          <a:p>
            <a:r>
              <a:rPr lang="en-US" dirty="0" smtClean="0"/>
              <a:t>44</a:t>
            </a:r>
            <a:endParaRPr lang="en-US" dirty="0"/>
          </a:p>
        </p:txBody>
      </p:sp>
      <p:sp>
        <p:nvSpPr>
          <p:cNvPr id="29" name="Slide Number Placeholder 28"/>
          <p:cNvSpPr>
            <a:spLocks noGrp="1"/>
          </p:cNvSpPr>
          <p:nvPr>
            <p:ph type="sldNum" sz="quarter" idx="12"/>
          </p:nvPr>
        </p:nvSpPr>
        <p:spPr/>
        <p:txBody>
          <a:bodyPr/>
          <a:lstStyle/>
          <a:p>
            <a:fld id="{A729744C-CCF0-4117-A1F0-0A5519AE6DF7}" type="slidenum">
              <a:rPr lang="en-US" smtClean="0"/>
              <a:t>44</a:t>
            </a:fld>
            <a:endParaRPr lang="en-US"/>
          </a:p>
        </p:txBody>
      </p:sp>
    </p:spTree>
    <p:extLst>
      <p:ext uri="{BB962C8B-B14F-4D97-AF65-F5344CB8AC3E}">
        <p14:creationId xmlns:p14="http://schemas.microsoft.com/office/powerpoint/2010/main" val="1465684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39210"/>
          </a:xfrm>
        </p:spPr>
        <p:txBody>
          <a:bodyPr/>
          <a:lstStyle/>
          <a:p>
            <a:r>
              <a:rPr lang="en-US" b="1" dirty="0" smtClean="0"/>
              <a:t>Sources</a:t>
            </a:r>
            <a:endParaRPr lang="en-US" b="1" dirty="0"/>
          </a:p>
        </p:txBody>
      </p:sp>
      <p:sp>
        <p:nvSpPr>
          <p:cNvPr id="3" name="Content Placeholder 2"/>
          <p:cNvSpPr>
            <a:spLocks noGrp="1"/>
          </p:cNvSpPr>
          <p:nvPr>
            <p:ph idx="1"/>
          </p:nvPr>
        </p:nvSpPr>
        <p:spPr>
          <a:xfrm>
            <a:off x="838200" y="1504336"/>
            <a:ext cx="10515600" cy="4475982"/>
          </a:xfrm>
        </p:spPr>
        <p:txBody>
          <a:bodyPr/>
          <a:lstStyle/>
          <a:p>
            <a:r>
              <a:rPr lang="en-US" sz="3200" dirty="0" smtClean="0"/>
              <a:t>Sources of water flow into the distribution system</a:t>
            </a:r>
          </a:p>
          <a:p>
            <a:pPr lvl="1"/>
            <a:r>
              <a:rPr lang="en-US" sz="2800" dirty="0" smtClean="0"/>
              <a:t>Wells, treatment plants or transfers from other systems</a:t>
            </a:r>
          </a:p>
          <a:p>
            <a:r>
              <a:rPr lang="en-US" sz="3200" dirty="0" smtClean="0"/>
              <a:t>There are no designated simple components to represent sources</a:t>
            </a:r>
          </a:p>
          <a:p>
            <a:r>
              <a:rPr lang="en-US" sz="3200" dirty="0" smtClean="0"/>
              <a:t>Common ways of representing sources</a:t>
            </a:r>
          </a:p>
          <a:p>
            <a:pPr lvl="1"/>
            <a:r>
              <a:rPr lang="en-US" sz="2800" dirty="0" smtClean="0"/>
              <a:t>Reservoirs with or without a pump (and other appurtenances)</a:t>
            </a:r>
          </a:p>
          <a:p>
            <a:pPr lvl="1"/>
            <a:r>
              <a:rPr lang="en-US" sz="2800" dirty="0" smtClean="0"/>
              <a:t>Negative demands</a:t>
            </a:r>
          </a:p>
          <a:p>
            <a:r>
              <a:rPr lang="en-US" sz="3200" dirty="0" smtClean="0"/>
              <a:t>Note that models must have at least one fixed grade node (tank or reservoir) to operate.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A729744C-CCF0-4117-A1F0-0A5519AE6DF7}" type="slidenum">
              <a:rPr lang="en-US" smtClean="0"/>
              <a:t>45</a:t>
            </a:fld>
            <a:endParaRPr lang="en-US"/>
          </a:p>
        </p:txBody>
      </p:sp>
    </p:spTree>
    <p:extLst>
      <p:ext uri="{BB962C8B-B14F-4D97-AF65-F5344CB8AC3E}">
        <p14:creationId xmlns:p14="http://schemas.microsoft.com/office/powerpoint/2010/main" val="35260411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8237"/>
          </a:xfrm>
        </p:spPr>
        <p:txBody>
          <a:bodyPr/>
          <a:lstStyle/>
          <a:p>
            <a:r>
              <a:rPr lang="en-US" b="1" dirty="0" smtClean="0"/>
              <a:t>Representing Wells</a:t>
            </a:r>
            <a:endParaRPr lang="en-US" b="1" dirty="0"/>
          </a:p>
        </p:txBody>
      </p:sp>
      <p:sp>
        <p:nvSpPr>
          <p:cNvPr id="3" name="Content Placeholder 2"/>
          <p:cNvSpPr>
            <a:spLocks noGrp="1"/>
          </p:cNvSpPr>
          <p:nvPr>
            <p:ph idx="1"/>
          </p:nvPr>
        </p:nvSpPr>
        <p:spPr>
          <a:xfrm>
            <a:off x="779288" y="1425574"/>
            <a:ext cx="5772511" cy="4769486"/>
          </a:xfrm>
        </p:spPr>
        <p:txBody>
          <a:bodyPr>
            <a:normAutofit/>
          </a:bodyPr>
          <a:lstStyle/>
          <a:p>
            <a:r>
              <a:rPr lang="en-US" dirty="0" smtClean="0"/>
              <a:t>Composite element</a:t>
            </a:r>
          </a:p>
          <a:p>
            <a:pPr lvl="1"/>
            <a:r>
              <a:rPr lang="en-US" sz="2800" dirty="0" smtClean="0"/>
              <a:t>Reservoir = groundwater level</a:t>
            </a:r>
          </a:p>
          <a:p>
            <a:pPr lvl="1"/>
            <a:r>
              <a:rPr lang="en-US" sz="2800" dirty="0" smtClean="0"/>
              <a:t>Pump</a:t>
            </a:r>
          </a:p>
          <a:p>
            <a:pPr lvl="1"/>
            <a:r>
              <a:rPr lang="en-US" sz="2800" dirty="0" smtClean="0"/>
              <a:t>Pipe losses</a:t>
            </a:r>
          </a:p>
          <a:p>
            <a:pPr lvl="1"/>
            <a:r>
              <a:rPr lang="en-US" sz="2800" dirty="0" smtClean="0"/>
              <a:t>Surface node   </a:t>
            </a:r>
          </a:p>
          <a:p>
            <a:r>
              <a:rPr lang="en-US" dirty="0" smtClean="0"/>
              <a:t>Issue: </a:t>
            </a:r>
          </a:p>
          <a:p>
            <a:pPr lvl="1"/>
            <a:r>
              <a:rPr lang="en-US" sz="2800" dirty="0" smtClean="0"/>
              <a:t>Actual pump creates a cone of depression when it is on</a:t>
            </a:r>
          </a:p>
          <a:p>
            <a:pPr lvl="1"/>
            <a:r>
              <a:rPr lang="en-US" sz="2800" dirty="0" smtClean="0"/>
              <a:t>What do we use as the water level in reservoir in model?</a:t>
            </a:r>
            <a:endParaRPr lang="en-US" sz="2800" dirty="0"/>
          </a:p>
        </p:txBody>
      </p:sp>
      <p:cxnSp>
        <p:nvCxnSpPr>
          <p:cNvPr id="5" name="Straight Connector 4"/>
          <p:cNvCxnSpPr/>
          <p:nvPr/>
        </p:nvCxnSpPr>
        <p:spPr>
          <a:xfrm>
            <a:off x="7699151" y="2291834"/>
            <a:ext cx="363793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rapezoid 5"/>
          <p:cNvSpPr/>
          <p:nvPr/>
        </p:nvSpPr>
        <p:spPr>
          <a:xfrm rot="10800000">
            <a:off x="7801541" y="4262529"/>
            <a:ext cx="924232" cy="324465"/>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9518118" y="4253370"/>
            <a:ext cx="579259" cy="370582"/>
          </a:xfrm>
          <a:prstGeom prst="rect">
            <a:avLst/>
          </a:prstGeom>
        </p:spPr>
      </p:pic>
      <p:cxnSp>
        <p:nvCxnSpPr>
          <p:cNvPr id="9" name="Straight Arrow Connector 8"/>
          <p:cNvCxnSpPr>
            <a:stCxn id="6" idx="1"/>
            <a:endCxn id="7" idx="1"/>
          </p:cNvCxnSpPr>
          <p:nvPr/>
        </p:nvCxnSpPr>
        <p:spPr>
          <a:xfrm>
            <a:off x="8685215" y="4424761"/>
            <a:ext cx="832903" cy="139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0085438" y="4328810"/>
            <a:ext cx="453128" cy="115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0556542" y="2018927"/>
            <a:ext cx="31678" cy="2321412"/>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0478552" y="1841073"/>
            <a:ext cx="187657" cy="16714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7876130" y="2291834"/>
            <a:ext cx="117987" cy="186814"/>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a:stretch>
            <a:fillRect/>
          </a:stretch>
        </p:blipFill>
        <p:spPr>
          <a:xfrm>
            <a:off x="8128117" y="2291834"/>
            <a:ext cx="146317" cy="213378"/>
          </a:xfrm>
          <a:prstGeom prst="rect">
            <a:avLst/>
          </a:prstGeom>
        </p:spPr>
      </p:pic>
      <p:pic>
        <p:nvPicPr>
          <p:cNvPr id="22" name="Picture 21"/>
          <p:cNvPicPr>
            <a:picLocks noChangeAspect="1"/>
          </p:cNvPicPr>
          <p:nvPr/>
        </p:nvPicPr>
        <p:blipFill>
          <a:blip r:embed="rId5"/>
          <a:stretch>
            <a:fillRect/>
          </a:stretch>
        </p:blipFill>
        <p:spPr>
          <a:xfrm>
            <a:off x="8373677" y="2289477"/>
            <a:ext cx="146317" cy="213378"/>
          </a:xfrm>
          <a:prstGeom prst="rect">
            <a:avLst/>
          </a:prstGeom>
        </p:spPr>
      </p:pic>
      <p:pic>
        <p:nvPicPr>
          <p:cNvPr id="23" name="Picture 22"/>
          <p:cNvPicPr>
            <a:picLocks noChangeAspect="1"/>
          </p:cNvPicPr>
          <p:nvPr/>
        </p:nvPicPr>
        <p:blipFill>
          <a:blip r:embed="rId5"/>
          <a:stretch>
            <a:fillRect/>
          </a:stretch>
        </p:blipFill>
        <p:spPr>
          <a:xfrm>
            <a:off x="8620754" y="2289477"/>
            <a:ext cx="146317" cy="213378"/>
          </a:xfrm>
          <a:prstGeom prst="rect">
            <a:avLst/>
          </a:prstGeom>
        </p:spPr>
      </p:pic>
      <p:pic>
        <p:nvPicPr>
          <p:cNvPr id="24" name="Picture 23"/>
          <p:cNvPicPr>
            <a:picLocks noChangeAspect="1"/>
          </p:cNvPicPr>
          <p:nvPr/>
        </p:nvPicPr>
        <p:blipFill>
          <a:blip r:embed="rId5"/>
          <a:stretch>
            <a:fillRect/>
          </a:stretch>
        </p:blipFill>
        <p:spPr>
          <a:xfrm>
            <a:off x="8875801" y="2289477"/>
            <a:ext cx="146317" cy="213378"/>
          </a:xfrm>
          <a:prstGeom prst="rect">
            <a:avLst/>
          </a:prstGeom>
        </p:spPr>
      </p:pic>
      <p:pic>
        <p:nvPicPr>
          <p:cNvPr id="25" name="Picture 24"/>
          <p:cNvPicPr>
            <a:picLocks noChangeAspect="1"/>
          </p:cNvPicPr>
          <p:nvPr/>
        </p:nvPicPr>
        <p:blipFill>
          <a:blip r:embed="rId5"/>
          <a:stretch>
            <a:fillRect/>
          </a:stretch>
        </p:blipFill>
        <p:spPr>
          <a:xfrm>
            <a:off x="9130848" y="2295633"/>
            <a:ext cx="146317" cy="213378"/>
          </a:xfrm>
          <a:prstGeom prst="rect">
            <a:avLst/>
          </a:prstGeom>
        </p:spPr>
      </p:pic>
      <p:pic>
        <p:nvPicPr>
          <p:cNvPr id="26" name="Picture 25"/>
          <p:cNvPicPr>
            <a:picLocks noChangeAspect="1"/>
          </p:cNvPicPr>
          <p:nvPr/>
        </p:nvPicPr>
        <p:blipFill>
          <a:blip r:embed="rId5"/>
          <a:stretch>
            <a:fillRect/>
          </a:stretch>
        </p:blipFill>
        <p:spPr>
          <a:xfrm>
            <a:off x="9357328" y="2295633"/>
            <a:ext cx="146317" cy="213378"/>
          </a:xfrm>
          <a:prstGeom prst="rect">
            <a:avLst/>
          </a:prstGeom>
        </p:spPr>
      </p:pic>
      <p:pic>
        <p:nvPicPr>
          <p:cNvPr id="27" name="Picture 26"/>
          <p:cNvPicPr>
            <a:picLocks noChangeAspect="1"/>
          </p:cNvPicPr>
          <p:nvPr/>
        </p:nvPicPr>
        <p:blipFill>
          <a:blip r:embed="rId5"/>
          <a:stretch>
            <a:fillRect/>
          </a:stretch>
        </p:blipFill>
        <p:spPr>
          <a:xfrm>
            <a:off x="9583808" y="2290263"/>
            <a:ext cx="146317" cy="213378"/>
          </a:xfrm>
          <a:prstGeom prst="rect">
            <a:avLst/>
          </a:prstGeom>
        </p:spPr>
      </p:pic>
      <p:pic>
        <p:nvPicPr>
          <p:cNvPr id="28" name="Picture 27"/>
          <p:cNvPicPr>
            <a:picLocks noChangeAspect="1"/>
          </p:cNvPicPr>
          <p:nvPr/>
        </p:nvPicPr>
        <p:blipFill>
          <a:blip r:embed="rId5"/>
          <a:stretch>
            <a:fillRect/>
          </a:stretch>
        </p:blipFill>
        <p:spPr>
          <a:xfrm>
            <a:off x="9810618" y="2295633"/>
            <a:ext cx="146317" cy="213378"/>
          </a:xfrm>
          <a:prstGeom prst="rect">
            <a:avLst/>
          </a:prstGeom>
        </p:spPr>
      </p:pic>
      <p:pic>
        <p:nvPicPr>
          <p:cNvPr id="29" name="Picture 28"/>
          <p:cNvPicPr>
            <a:picLocks noChangeAspect="1"/>
          </p:cNvPicPr>
          <p:nvPr/>
        </p:nvPicPr>
        <p:blipFill>
          <a:blip r:embed="rId5"/>
          <a:stretch>
            <a:fillRect/>
          </a:stretch>
        </p:blipFill>
        <p:spPr>
          <a:xfrm>
            <a:off x="10085438" y="2293695"/>
            <a:ext cx="146317" cy="213378"/>
          </a:xfrm>
          <a:prstGeom prst="rect">
            <a:avLst/>
          </a:prstGeom>
        </p:spPr>
      </p:pic>
      <p:pic>
        <p:nvPicPr>
          <p:cNvPr id="30" name="Picture 29"/>
          <p:cNvPicPr>
            <a:picLocks noChangeAspect="1"/>
          </p:cNvPicPr>
          <p:nvPr/>
        </p:nvPicPr>
        <p:blipFill>
          <a:blip r:embed="rId5"/>
          <a:stretch>
            <a:fillRect/>
          </a:stretch>
        </p:blipFill>
        <p:spPr>
          <a:xfrm>
            <a:off x="10385061" y="2283978"/>
            <a:ext cx="146317" cy="213378"/>
          </a:xfrm>
          <a:prstGeom prst="rect">
            <a:avLst/>
          </a:prstGeom>
        </p:spPr>
      </p:pic>
      <p:pic>
        <p:nvPicPr>
          <p:cNvPr id="31" name="Picture 30"/>
          <p:cNvPicPr>
            <a:picLocks noChangeAspect="1"/>
          </p:cNvPicPr>
          <p:nvPr/>
        </p:nvPicPr>
        <p:blipFill>
          <a:blip r:embed="rId5"/>
          <a:stretch>
            <a:fillRect/>
          </a:stretch>
        </p:blipFill>
        <p:spPr>
          <a:xfrm>
            <a:off x="10748348" y="2287906"/>
            <a:ext cx="146317" cy="213378"/>
          </a:xfrm>
          <a:prstGeom prst="rect">
            <a:avLst/>
          </a:prstGeom>
        </p:spPr>
      </p:pic>
      <p:pic>
        <p:nvPicPr>
          <p:cNvPr id="32" name="Picture 31"/>
          <p:cNvPicPr>
            <a:picLocks noChangeAspect="1"/>
          </p:cNvPicPr>
          <p:nvPr/>
        </p:nvPicPr>
        <p:blipFill>
          <a:blip r:embed="rId5"/>
          <a:stretch>
            <a:fillRect/>
          </a:stretch>
        </p:blipFill>
        <p:spPr>
          <a:xfrm>
            <a:off x="11038069" y="2295633"/>
            <a:ext cx="146317" cy="213378"/>
          </a:xfrm>
          <a:prstGeom prst="rect">
            <a:avLst/>
          </a:prstGeom>
        </p:spPr>
      </p:pic>
      <p:cxnSp>
        <p:nvCxnSpPr>
          <p:cNvPr id="34" name="Straight Arrow Connector 33"/>
          <p:cNvCxnSpPr/>
          <p:nvPr/>
        </p:nvCxnSpPr>
        <p:spPr>
          <a:xfrm>
            <a:off x="10666209" y="1924647"/>
            <a:ext cx="919228"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467125" y="4623952"/>
            <a:ext cx="1593065" cy="523220"/>
          </a:xfrm>
          <a:prstGeom prst="rect">
            <a:avLst/>
          </a:prstGeom>
          <a:noFill/>
        </p:spPr>
        <p:txBody>
          <a:bodyPr wrap="none" rtlCol="0">
            <a:spAutoFit/>
          </a:bodyPr>
          <a:lstStyle/>
          <a:p>
            <a:r>
              <a:rPr lang="en-US" sz="2800" b="1" dirty="0" smtClean="0"/>
              <a:t>Reservoir</a:t>
            </a:r>
            <a:endParaRPr lang="en-US" sz="2800" b="1" dirty="0"/>
          </a:p>
        </p:txBody>
      </p:sp>
      <p:sp>
        <p:nvSpPr>
          <p:cNvPr id="37" name="TextBox 36"/>
          <p:cNvSpPr txBox="1"/>
          <p:nvPr/>
        </p:nvSpPr>
        <p:spPr>
          <a:xfrm>
            <a:off x="9323882" y="4650248"/>
            <a:ext cx="1051891" cy="523220"/>
          </a:xfrm>
          <a:prstGeom prst="rect">
            <a:avLst/>
          </a:prstGeom>
          <a:noFill/>
        </p:spPr>
        <p:txBody>
          <a:bodyPr wrap="none" rtlCol="0">
            <a:spAutoFit/>
          </a:bodyPr>
          <a:lstStyle/>
          <a:p>
            <a:r>
              <a:rPr lang="en-US" sz="2800" b="1" dirty="0" smtClean="0"/>
              <a:t>Pump</a:t>
            </a:r>
            <a:endParaRPr lang="en-US" sz="2800" b="1" dirty="0"/>
          </a:p>
        </p:txBody>
      </p:sp>
      <p:sp>
        <p:nvSpPr>
          <p:cNvPr id="39" name="TextBox 38"/>
          <p:cNvSpPr txBox="1"/>
          <p:nvPr/>
        </p:nvSpPr>
        <p:spPr>
          <a:xfrm>
            <a:off x="10748348" y="3113546"/>
            <a:ext cx="837089" cy="523220"/>
          </a:xfrm>
          <a:prstGeom prst="rect">
            <a:avLst/>
          </a:prstGeom>
          <a:noFill/>
        </p:spPr>
        <p:txBody>
          <a:bodyPr wrap="none" rtlCol="0">
            <a:spAutoFit/>
          </a:bodyPr>
          <a:lstStyle/>
          <a:p>
            <a:r>
              <a:rPr lang="en-US" sz="2800" b="1" dirty="0" smtClean="0"/>
              <a:t>Pipe</a:t>
            </a:r>
            <a:endParaRPr lang="en-US" sz="2800" b="1" dirty="0"/>
          </a:p>
        </p:txBody>
      </p:sp>
      <p:sp>
        <p:nvSpPr>
          <p:cNvPr id="42" name="TextBox 41"/>
          <p:cNvSpPr txBox="1"/>
          <p:nvPr/>
        </p:nvSpPr>
        <p:spPr>
          <a:xfrm>
            <a:off x="10123311" y="1302405"/>
            <a:ext cx="987771" cy="523220"/>
          </a:xfrm>
          <a:prstGeom prst="rect">
            <a:avLst/>
          </a:prstGeom>
          <a:noFill/>
        </p:spPr>
        <p:txBody>
          <a:bodyPr wrap="none" rtlCol="0">
            <a:spAutoFit/>
          </a:bodyPr>
          <a:lstStyle/>
          <a:p>
            <a:r>
              <a:rPr lang="en-US" sz="2800" b="1" dirty="0" smtClean="0"/>
              <a:t>Node</a:t>
            </a:r>
            <a:endParaRPr lang="en-US" sz="2800" b="1" dirty="0"/>
          </a:p>
        </p:txBody>
      </p:sp>
      <p:sp>
        <p:nvSpPr>
          <p:cNvPr id="4" name="Slide Number Placeholder 3"/>
          <p:cNvSpPr>
            <a:spLocks noGrp="1"/>
          </p:cNvSpPr>
          <p:nvPr>
            <p:ph type="sldNum" sz="quarter" idx="12"/>
          </p:nvPr>
        </p:nvSpPr>
        <p:spPr/>
        <p:txBody>
          <a:bodyPr/>
          <a:lstStyle/>
          <a:p>
            <a:fld id="{A729744C-CCF0-4117-A1F0-0A5519AE6DF7}" type="slidenum">
              <a:rPr lang="en-US" smtClean="0"/>
              <a:t>46</a:t>
            </a:fld>
            <a:endParaRPr lang="en-US"/>
          </a:p>
        </p:txBody>
      </p:sp>
    </p:spTree>
    <p:extLst>
      <p:ext uri="{BB962C8B-B14F-4D97-AF65-F5344CB8AC3E}">
        <p14:creationId xmlns:p14="http://schemas.microsoft.com/office/powerpoint/2010/main" val="4020344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199" y="365125"/>
            <a:ext cx="10961451" cy="1325563"/>
          </a:xfrm>
        </p:spPr>
        <p:txBody>
          <a:bodyPr/>
          <a:lstStyle/>
          <a:p>
            <a:pPr eaLnBrk="1" hangingPunct="1"/>
            <a:r>
              <a:rPr lang="en-US" altLang="en-US" sz="4000" b="1" dirty="0"/>
              <a:t>What is a Water Distribution System Hydraulic Model?</a:t>
            </a:r>
          </a:p>
        </p:txBody>
      </p:sp>
      <p:sp>
        <p:nvSpPr>
          <p:cNvPr id="11267" name="Rectangle 3"/>
          <p:cNvSpPr>
            <a:spLocks noGrp="1" noChangeArrowheads="1"/>
          </p:cNvSpPr>
          <p:nvPr>
            <p:ph type="body" idx="1"/>
          </p:nvPr>
        </p:nvSpPr>
        <p:spPr>
          <a:xfrm>
            <a:off x="1971472" y="1690688"/>
            <a:ext cx="8437124" cy="4876800"/>
          </a:xfrm>
        </p:spPr>
        <p:txBody>
          <a:bodyPr/>
          <a:lstStyle/>
          <a:p>
            <a:pPr eaLnBrk="1" hangingPunct="1">
              <a:lnSpc>
                <a:spcPct val="90000"/>
              </a:lnSpc>
            </a:pPr>
            <a:r>
              <a:rPr lang="en-US" altLang="en-US" dirty="0" smtClean="0"/>
              <a:t>It’s a computer program (software)</a:t>
            </a:r>
          </a:p>
          <a:p>
            <a:pPr eaLnBrk="1" hangingPunct="1">
              <a:lnSpc>
                <a:spcPct val="90000"/>
              </a:lnSpc>
            </a:pPr>
            <a:r>
              <a:rPr lang="en-US" altLang="en-US" dirty="0" smtClean="0"/>
              <a:t>that takes as input</a:t>
            </a:r>
          </a:p>
          <a:p>
            <a:pPr lvl="1">
              <a:spcBef>
                <a:spcPts val="600"/>
              </a:spcBef>
            </a:pPr>
            <a:r>
              <a:rPr lang="en-US" altLang="en-US" dirty="0"/>
              <a:t>pipe network layout</a:t>
            </a:r>
          </a:p>
          <a:p>
            <a:pPr lvl="1">
              <a:spcBef>
                <a:spcPts val="600"/>
              </a:spcBef>
            </a:pPr>
            <a:r>
              <a:rPr lang="en-US" altLang="en-US" dirty="0"/>
              <a:t>water demands (consumption)</a:t>
            </a:r>
          </a:p>
          <a:p>
            <a:pPr lvl="1">
              <a:spcBef>
                <a:spcPts val="600"/>
              </a:spcBef>
            </a:pPr>
            <a:r>
              <a:rPr lang="en-US" altLang="en-US" dirty="0"/>
              <a:t>information on system operation</a:t>
            </a:r>
          </a:p>
          <a:p>
            <a:pPr eaLnBrk="1" hangingPunct="1">
              <a:lnSpc>
                <a:spcPct val="90000"/>
              </a:lnSpc>
            </a:pPr>
            <a:r>
              <a:rPr lang="en-US" altLang="en-US" dirty="0" smtClean="0"/>
              <a:t>and produces as output</a:t>
            </a:r>
          </a:p>
          <a:p>
            <a:pPr lvl="1" eaLnBrk="1" hangingPunct="1">
              <a:lnSpc>
                <a:spcPct val="90000"/>
              </a:lnSpc>
            </a:pPr>
            <a:r>
              <a:rPr lang="en-US" altLang="en-US" dirty="0"/>
              <a:t>flows and pressures (heads) in the network</a:t>
            </a:r>
          </a:p>
          <a:p>
            <a:pPr lvl="2" eaLnBrk="1" hangingPunct="1">
              <a:lnSpc>
                <a:spcPct val="90000"/>
              </a:lnSpc>
            </a:pPr>
            <a:r>
              <a:rPr lang="en-US" altLang="en-US" sz="2400" dirty="0" smtClean="0"/>
              <a:t>Steady-state: at a single point in time</a:t>
            </a:r>
          </a:p>
          <a:p>
            <a:pPr lvl="2" eaLnBrk="1" hangingPunct="1">
              <a:lnSpc>
                <a:spcPct val="90000"/>
              </a:lnSpc>
            </a:pPr>
            <a:r>
              <a:rPr lang="en-US" altLang="en-US" sz="2400" dirty="0" smtClean="0"/>
              <a:t>Extended period simulation: at each time step</a:t>
            </a:r>
          </a:p>
          <a:p>
            <a:pPr eaLnBrk="1" hangingPunct="1">
              <a:lnSpc>
                <a:spcPct val="90000"/>
              </a:lnSpc>
            </a:pPr>
            <a:endParaRPr lang="en-US" altLang="en-US" dirty="0"/>
          </a:p>
        </p:txBody>
      </p:sp>
      <p:sp>
        <p:nvSpPr>
          <p:cNvPr id="3" name="Slide Number Placeholder 2"/>
          <p:cNvSpPr>
            <a:spLocks noGrp="1"/>
          </p:cNvSpPr>
          <p:nvPr>
            <p:ph type="sldNum" sz="quarter" idx="12"/>
          </p:nvPr>
        </p:nvSpPr>
        <p:spPr/>
        <p:txBody>
          <a:bodyPr/>
          <a:lstStyle/>
          <a:p>
            <a:fld id="{0D6CC725-BD65-45B9-B919-4728CA1E4913}" type="slidenum">
              <a:rPr lang="en-US" smtClean="0"/>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8686800"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0D6CC725-BD65-45B9-B919-4728CA1E4913}" type="slidenum">
              <a:rPr lang="en-US" smtClean="0"/>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274638"/>
            <a:ext cx="8229600" cy="715962"/>
          </a:xfrm>
        </p:spPr>
        <p:txBody>
          <a:bodyPr/>
          <a:lstStyle/>
          <a:p>
            <a:r>
              <a:rPr lang="en-US" altLang="en-US" b="1" dirty="0" smtClean="0"/>
              <a:t>Model Input</a:t>
            </a:r>
          </a:p>
        </p:txBody>
      </p:sp>
      <p:cxnSp>
        <p:nvCxnSpPr>
          <p:cNvPr id="4" name="Straight Connector 3"/>
          <p:cNvCxnSpPr/>
          <p:nvPr/>
        </p:nvCxnSpPr>
        <p:spPr>
          <a:xfrm flipH="1">
            <a:off x="5181600" y="1600200"/>
            <a:ext cx="0" cy="266700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36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2539" y="1470026"/>
            <a:ext cx="238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5178426" y="4281488"/>
            <a:ext cx="388937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778876" y="3856038"/>
            <a:ext cx="815975" cy="8001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Connector 20"/>
          <p:cNvCxnSpPr/>
          <p:nvPr/>
        </p:nvCxnSpPr>
        <p:spPr>
          <a:xfrm flipH="1" flipV="1">
            <a:off x="2851150" y="4256088"/>
            <a:ext cx="2312988" cy="11112"/>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78426" y="4281488"/>
            <a:ext cx="3175" cy="163195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36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59364" y="5791201"/>
            <a:ext cx="2444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1" y="4148139"/>
            <a:ext cx="2444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9364" y="4159250"/>
            <a:ext cx="23812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ight Arrow 23"/>
          <p:cNvSpPr/>
          <p:nvPr/>
        </p:nvSpPr>
        <p:spPr>
          <a:xfrm>
            <a:off x="5365750" y="1495425"/>
            <a:ext cx="3810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3" name="TextBox 24"/>
          <p:cNvSpPr txBox="1">
            <a:spLocks noChangeArrowheads="1"/>
          </p:cNvSpPr>
          <p:nvPr/>
        </p:nvSpPr>
        <p:spPr bwMode="auto">
          <a:xfrm>
            <a:off x="5734051" y="1408114"/>
            <a:ext cx="2481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rPr>
              <a:t>DEMAND (water use)</a:t>
            </a:r>
          </a:p>
        </p:txBody>
      </p:sp>
      <p:sp>
        <p:nvSpPr>
          <p:cNvPr id="15374" name="TextBox 25"/>
          <p:cNvSpPr txBox="1">
            <a:spLocks noChangeArrowheads="1"/>
          </p:cNvSpPr>
          <p:nvPr/>
        </p:nvSpPr>
        <p:spPr bwMode="auto">
          <a:xfrm>
            <a:off x="5297489" y="2444751"/>
            <a:ext cx="1730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b="1" dirty="0">
                <a:solidFill>
                  <a:schemeClr val="accent1">
                    <a:lumMod val="50000"/>
                  </a:schemeClr>
                </a:solidFill>
              </a:rPr>
              <a:t>Length</a:t>
            </a:r>
          </a:p>
          <a:p>
            <a:pPr>
              <a:buFont typeface="Arial" panose="020B0604020202020204" pitchFamily="34" charset="0"/>
              <a:buChar char="•"/>
            </a:pPr>
            <a:r>
              <a:rPr lang="en-US" altLang="en-US" b="1" dirty="0">
                <a:solidFill>
                  <a:schemeClr val="accent1">
                    <a:lumMod val="50000"/>
                  </a:schemeClr>
                </a:solidFill>
              </a:rPr>
              <a:t>Diameter</a:t>
            </a:r>
          </a:p>
          <a:p>
            <a:pPr>
              <a:buFont typeface="Arial" panose="020B0604020202020204" pitchFamily="34" charset="0"/>
              <a:buChar char="•"/>
            </a:pPr>
            <a:r>
              <a:rPr lang="en-US" altLang="en-US" b="1" dirty="0">
                <a:solidFill>
                  <a:schemeClr val="accent1">
                    <a:lumMod val="50000"/>
                  </a:schemeClr>
                </a:solidFill>
              </a:rPr>
              <a:t>Roughness</a:t>
            </a:r>
          </a:p>
        </p:txBody>
      </p:sp>
      <p:sp>
        <p:nvSpPr>
          <p:cNvPr id="15375" name="TextBox 26"/>
          <p:cNvSpPr txBox="1">
            <a:spLocks noChangeArrowheads="1"/>
          </p:cNvSpPr>
          <p:nvPr/>
        </p:nvSpPr>
        <p:spPr bwMode="auto">
          <a:xfrm>
            <a:off x="2308226" y="3789364"/>
            <a:ext cx="1209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rPr>
              <a:t>Elevation</a:t>
            </a:r>
          </a:p>
        </p:txBody>
      </p:sp>
      <p:sp>
        <p:nvSpPr>
          <p:cNvPr id="15376" name="TextBox 27"/>
          <p:cNvSpPr txBox="1">
            <a:spLocks noChangeArrowheads="1"/>
          </p:cNvSpPr>
          <p:nvPr/>
        </p:nvSpPr>
        <p:spPr bwMode="auto">
          <a:xfrm>
            <a:off x="8812214" y="3441700"/>
            <a:ext cx="808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solidFill>
                  <a:srgbClr val="0070C0"/>
                </a:solidFill>
              </a:rPr>
              <a:t>TANK</a:t>
            </a:r>
          </a:p>
        </p:txBody>
      </p:sp>
      <p:sp>
        <p:nvSpPr>
          <p:cNvPr id="29" name="Right Arrow 28"/>
          <p:cNvSpPr/>
          <p:nvPr/>
        </p:nvSpPr>
        <p:spPr>
          <a:xfrm>
            <a:off x="4489450" y="5776914"/>
            <a:ext cx="457200" cy="2428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5378" name="TextBox 29"/>
          <p:cNvSpPr txBox="1">
            <a:spLocks noChangeArrowheads="1"/>
          </p:cNvSpPr>
          <p:nvPr/>
        </p:nvSpPr>
        <p:spPr bwMode="auto">
          <a:xfrm>
            <a:off x="2082801" y="5659439"/>
            <a:ext cx="240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rPr>
              <a:t>Inflow (from source)</a:t>
            </a:r>
          </a:p>
        </p:txBody>
      </p:sp>
      <p:sp>
        <p:nvSpPr>
          <p:cNvPr id="15379" name="TextBox 30"/>
          <p:cNvSpPr txBox="1">
            <a:spLocks noChangeArrowheads="1"/>
          </p:cNvSpPr>
          <p:nvPr/>
        </p:nvSpPr>
        <p:spPr bwMode="auto">
          <a:xfrm>
            <a:off x="2489201" y="6019801"/>
            <a:ext cx="1408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b="1">
                <a:solidFill>
                  <a:srgbClr val="FF0000"/>
                </a:solidFill>
              </a:rPr>
              <a:t>Quantity</a:t>
            </a:r>
          </a:p>
          <a:p>
            <a:pPr>
              <a:buFont typeface="Arial" panose="020B0604020202020204" pitchFamily="34" charset="0"/>
              <a:buChar char="•"/>
            </a:pPr>
            <a:r>
              <a:rPr lang="en-US" altLang="en-US" b="1">
                <a:solidFill>
                  <a:srgbClr val="FF0000"/>
                </a:solidFill>
              </a:rPr>
              <a:t>Quality</a:t>
            </a:r>
          </a:p>
        </p:txBody>
      </p:sp>
      <p:sp>
        <p:nvSpPr>
          <p:cNvPr id="2" name="TextBox 1"/>
          <p:cNvSpPr txBox="1"/>
          <p:nvPr/>
        </p:nvSpPr>
        <p:spPr>
          <a:xfrm>
            <a:off x="2743201" y="1495425"/>
            <a:ext cx="974947" cy="523220"/>
          </a:xfrm>
          <a:prstGeom prst="rect">
            <a:avLst/>
          </a:prstGeom>
          <a:noFill/>
        </p:spPr>
        <p:txBody>
          <a:bodyPr wrap="none" rtlCol="0">
            <a:spAutoFit/>
          </a:bodyPr>
          <a:lstStyle/>
          <a:p>
            <a:r>
              <a:rPr lang="en-US" sz="2800" b="1" i="1" dirty="0"/>
              <a:t>Node</a:t>
            </a:r>
          </a:p>
        </p:txBody>
      </p:sp>
      <p:sp>
        <p:nvSpPr>
          <p:cNvPr id="3" name="Rectangle 2"/>
          <p:cNvSpPr/>
          <p:nvPr/>
        </p:nvSpPr>
        <p:spPr>
          <a:xfrm>
            <a:off x="2851151" y="2613214"/>
            <a:ext cx="787395" cy="523220"/>
          </a:xfrm>
          <a:prstGeom prst="rect">
            <a:avLst/>
          </a:prstGeom>
        </p:spPr>
        <p:txBody>
          <a:bodyPr wrap="none">
            <a:spAutoFit/>
          </a:bodyPr>
          <a:lstStyle/>
          <a:p>
            <a:pPr lvl="0"/>
            <a:r>
              <a:rPr lang="en-US" sz="2800" b="1" i="1" dirty="0">
                <a:solidFill>
                  <a:srgbClr val="000000"/>
                </a:solidFill>
              </a:rPr>
              <a:t>Link</a:t>
            </a:r>
          </a:p>
        </p:txBody>
      </p:sp>
      <p:cxnSp>
        <p:nvCxnSpPr>
          <p:cNvPr id="6" name="Straight Arrow Connector 5"/>
          <p:cNvCxnSpPr/>
          <p:nvPr/>
        </p:nvCxnSpPr>
        <p:spPr>
          <a:xfrm flipV="1">
            <a:off x="4007644" y="1609725"/>
            <a:ext cx="939006" cy="1143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831037" y="2919824"/>
            <a:ext cx="1234677" cy="83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0D6CC725-BD65-45B9-B919-4728CA1E4913}" type="slidenum">
              <a:rPr lang="en-US" smtClean="0"/>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10106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52500"/>
            <a:ext cx="17684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P1010990"/>
          <p:cNvPicPr>
            <a:picLocks noChangeAspect="1" noChangeArrowheads="1"/>
          </p:cNvPicPr>
          <p:nvPr/>
        </p:nvPicPr>
        <p:blipFill>
          <a:blip r:embed="rId4">
            <a:extLst>
              <a:ext uri="{28A0092B-C50C-407E-A947-70E740481C1C}">
                <a14:useLocalDpi xmlns:a14="http://schemas.microsoft.com/office/drawing/2010/main" val="0"/>
              </a:ext>
            </a:extLst>
          </a:blip>
          <a:srcRect l="23189" t="-2173"/>
          <a:stretch>
            <a:fillRect/>
          </a:stretch>
        </p:blipFill>
        <p:spPr bwMode="auto">
          <a:xfrm>
            <a:off x="4570380" y="876300"/>
            <a:ext cx="17192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2687" y="4176712"/>
            <a:ext cx="3643313"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274323"/>
            <a:ext cx="3048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3860563"/>
            <a:ext cx="3429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1" name="Rectangle 9"/>
          <p:cNvSpPr>
            <a:spLocks noGrp="1" noChangeArrowheads="1"/>
          </p:cNvSpPr>
          <p:nvPr>
            <p:ph type="title"/>
          </p:nvPr>
        </p:nvSpPr>
        <p:spPr>
          <a:xfrm>
            <a:off x="1981200" y="274638"/>
            <a:ext cx="8229600" cy="639762"/>
          </a:xfrm>
        </p:spPr>
        <p:txBody>
          <a:bodyPr>
            <a:normAutofit fontScale="90000"/>
          </a:bodyPr>
          <a:lstStyle/>
          <a:p>
            <a:pPr eaLnBrk="1" hangingPunct="1"/>
            <a:r>
              <a:rPr lang="en-US" altLang="en-US" sz="4000" b="1" dirty="0"/>
              <a:t>A Little History of Water Distribution</a:t>
            </a:r>
          </a:p>
        </p:txBody>
      </p:sp>
      <p:sp>
        <p:nvSpPr>
          <p:cNvPr id="3" name="Slide Number Placeholder 2"/>
          <p:cNvSpPr>
            <a:spLocks noGrp="1"/>
          </p:cNvSpPr>
          <p:nvPr>
            <p:ph type="sldNum" sz="quarter" idx="12"/>
          </p:nvPr>
        </p:nvSpPr>
        <p:spPr/>
        <p:txBody>
          <a:bodyPr/>
          <a:lstStyle/>
          <a:p>
            <a:fld id="{0D6CC725-BD65-45B9-B919-4728CA1E4913}" type="slidenum">
              <a:rPr lang="en-US" smtClean="0"/>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493" y="1081087"/>
            <a:ext cx="15351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Text Box 3"/>
          <p:cNvSpPr txBox="1">
            <a:spLocks noChangeArrowheads="1"/>
          </p:cNvSpPr>
          <p:nvPr/>
        </p:nvSpPr>
        <p:spPr bwMode="auto">
          <a:xfrm>
            <a:off x="1957552" y="3429001"/>
            <a:ext cx="107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Bernoulli</a:t>
            </a:r>
          </a:p>
        </p:txBody>
      </p:sp>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3763" y="1088835"/>
            <a:ext cx="177641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Text Box 5"/>
          <p:cNvSpPr txBox="1">
            <a:spLocks noChangeArrowheads="1"/>
          </p:cNvSpPr>
          <p:nvPr/>
        </p:nvSpPr>
        <p:spPr bwMode="auto">
          <a:xfrm>
            <a:off x="3992727" y="3403275"/>
            <a:ext cx="83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err="1"/>
              <a:t>Chezy</a:t>
            </a:r>
            <a:endParaRPr lang="en-US" altLang="en-US" sz="1800" dirty="0"/>
          </a:p>
        </p:txBody>
      </p:sp>
      <p:pic>
        <p:nvPicPr>
          <p:cNvPr id="235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7732" y="1331722"/>
            <a:ext cx="13874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9" name="Text Box 7"/>
          <p:cNvSpPr txBox="1">
            <a:spLocks noChangeArrowheads="1"/>
          </p:cNvSpPr>
          <p:nvPr/>
        </p:nvSpPr>
        <p:spPr bwMode="auto">
          <a:xfrm>
            <a:off x="5384385" y="326133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St. </a:t>
            </a:r>
            <a:r>
              <a:rPr lang="en-US" altLang="en-US" sz="1800" dirty="0" err="1"/>
              <a:t>Venant</a:t>
            </a:r>
            <a:endParaRPr lang="en-US" altLang="en-US" sz="1800" dirty="0"/>
          </a:p>
        </p:txBody>
      </p:sp>
      <p:pic>
        <p:nvPicPr>
          <p:cNvPr id="2356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2763" y="1500188"/>
            <a:ext cx="107156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1" name="Text Box 9"/>
          <p:cNvSpPr txBox="1">
            <a:spLocks noChangeArrowheads="1"/>
          </p:cNvSpPr>
          <p:nvPr/>
        </p:nvSpPr>
        <p:spPr bwMode="auto">
          <a:xfrm>
            <a:off x="7038018" y="3040040"/>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Darcy</a:t>
            </a:r>
          </a:p>
        </p:txBody>
      </p:sp>
      <p:pic>
        <p:nvPicPr>
          <p:cNvPr id="2356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8313" y="1260022"/>
            <a:ext cx="13493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3" name="Text Box 11"/>
          <p:cNvSpPr txBox="1">
            <a:spLocks noChangeArrowheads="1"/>
          </p:cNvSpPr>
          <p:nvPr/>
        </p:nvSpPr>
        <p:spPr bwMode="auto">
          <a:xfrm>
            <a:off x="8205390" y="3000375"/>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Weisbach</a:t>
            </a:r>
          </a:p>
        </p:txBody>
      </p:sp>
      <p:pic>
        <p:nvPicPr>
          <p:cNvPr id="2356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4462" y="4049438"/>
            <a:ext cx="165576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5" name="Text Box 13"/>
          <p:cNvSpPr txBox="1">
            <a:spLocks noChangeArrowheads="1"/>
          </p:cNvSpPr>
          <p:nvPr/>
        </p:nvSpPr>
        <p:spPr bwMode="auto">
          <a:xfrm>
            <a:off x="4197625" y="6285598"/>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Reynolds</a:t>
            </a:r>
          </a:p>
        </p:txBody>
      </p:sp>
      <p:pic>
        <p:nvPicPr>
          <p:cNvPr id="23566"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66929" y="1322870"/>
            <a:ext cx="978134" cy="1578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7" name="Text Box 15"/>
          <p:cNvSpPr txBox="1">
            <a:spLocks noChangeArrowheads="1"/>
          </p:cNvSpPr>
          <p:nvPr/>
        </p:nvSpPr>
        <p:spPr bwMode="auto">
          <a:xfrm>
            <a:off x="9681286" y="3126147"/>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Pitot</a:t>
            </a:r>
          </a:p>
        </p:txBody>
      </p:sp>
      <p:pic>
        <p:nvPicPr>
          <p:cNvPr id="23568"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9535" y="4252725"/>
            <a:ext cx="685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69" name="Text Box 17"/>
          <p:cNvSpPr txBox="1">
            <a:spLocks noChangeArrowheads="1"/>
          </p:cNvSpPr>
          <p:nvPr/>
        </p:nvSpPr>
        <p:spPr bwMode="auto">
          <a:xfrm>
            <a:off x="5870160" y="6224401"/>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Hazen</a:t>
            </a:r>
          </a:p>
        </p:txBody>
      </p:sp>
      <p:pic>
        <p:nvPicPr>
          <p:cNvPr id="23570"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97913" y="4143188"/>
            <a:ext cx="15716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71" name="Text Box 19"/>
          <p:cNvSpPr txBox="1">
            <a:spLocks noChangeArrowheads="1"/>
          </p:cNvSpPr>
          <p:nvPr/>
        </p:nvSpPr>
        <p:spPr bwMode="auto">
          <a:xfrm>
            <a:off x="8756650" y="6187966"/>
            <a:ext cx="145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Von </a:t>
            </a:r>
            <a:r>
              <a:rPr lang="en-US" altLang="en-US" sz="1800" dirty="0" err="1"/>
              <a:t>Karmen</a:t>
            </a:r>
            <a:endParaRPr lang="en-US" altLang="en-US" sz="1800" dirty="0"/>
          </a:p>
        </p:txBody>
      </p:sp>
      <p:pic>
        <p:nvPicPr>
          <p:cNvPr id="23572"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6400" y="4038601"/>
            <a:ext cx="20764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73" name="Text Box 21"/>
          <p:cNvSpPr txBox="1">
            <a:spLocks noChangeArrowheads="1"/>
          </p:cNvSpPr>
          <p:nvPr/>
        </p:nvSpPr>
        <p:spPr bwMode="auto">
          <a:xfrm>
            <a:off x="1889125" y="6361113"/>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Newton</a:t>
            </a:r>
          </a:p>
        </p:txBody>
      </p:sp>
      <p:sp>
        <p:nvSpPr>
          <p:cNvPr id="23574" name="Rectangle 22"/>
          <p:cNvSpPr>
            <a:spLocks noGrp="1" noChangeArrowheads="1"/>
          </p:cNvSpPr>
          <p:nvPr>
            <p:ph type="title"/>
          </p:nvPr>
        </p:nvSpPr>
        <p:spPr>
          <a:xfrm>
            <a:off x="1981200" y="228600"/>
            <a:ext cx="8229600" cy="685800"/>
          </a:xfrm>
        </p:spPr>
        <p:txBody>
          <a:bodyPr/>
          <a:lstStyle/>
          <a:p>
            <a:pPr eaLnBrk="1" hangingPunct="1"/>
            <a:r>
              <a:rPr lang="en-US" altLang="en-US" sz="4000" b="1" dirty="0"/>
              <a:t>Pioneers of Water Flow Analysis </a:t>
            </a:r>
          </a:p>
        </p:txBody>
      </p:sp>
      <p:pic>
        <p:nvPicPr>
          <p:cNvPr id="2" name="Picture 1"/>
          <p:cNvPicPr>
            <a:picLocks noChangeAspect="1"/>
          </p:cNvPicPr>
          <p:nvPr/>
        </p:nvPicPr>
        <p:blipFill>
          <a:blip r:embed="rId13"/>
          <a:stretch>
            <a:fillRect/>
          </a:stretch>
        </p:blipFill>
        <p:spPr>
          <a:xfrm>
            <a:off x="6969392" y="4252725"/>
            <a:ext cx="1279815" cy="1745202"/>
          </a:xfrm>
          <a:prstGeom prst="rect">
            <a:avLst/>
          </a:prstGeom>
        </p:spPr>
      </p:pic>
      <p:sp>
        <p:nvSpPr>
          <p:cNvPr id="3" name="Rectangle 2"/>
          <p:cNvSpPr/>
          <p:nvPr/>
        </p:nvSpPr>
        <p:spPr>
          <a:xfrm>
            <a:off x="7112811" y="6207990"/>
            <a:ext cx="986167" cy="369332"/>
          </a:xfrm>
          <a:prstGeom prst="rect">
            <a:avLst/>
          </a:prstGeom>
        </p:spPr>
        <p:txBody>
          <a:bodyPr wrap="none">
            <a:spAutoFit/>
          </a:bodyPr>
          <a:lstStyle/>
          <a:p>
            <a:pPr lvl="0"/>
            <a:r>
              <a:rPr lang="en-US" altLang="en-US" dirty="0">
                <a:solidFill>
                  <a:srgbClr val="000000"/>
                </a:solidFill>
              </a:rPr>
              <a:t>Williams</a:t>
            </a:r>
          </a:p>
        </p:txBody>
      </p:sp>
      <p:sp>
        <p:nvSpPr>
          <p:cNvPr id="5" name="Slide Number Placeholder 4"/>
          <p:cNvSpPr>
            <a:spLocks noGrp="1"/>
          </p:cNvSpPr>
          <p:nvPr>
            <p:ph type="sldNum" sz="quarter" idx="12"/>
          </p:nvPr>
        </p:nvSpPr>
        <p:spPr/>
        <p:txBody>
          <a:bodyPr/>
          <a:lstStyle/>
          <a:p>
            <a:fld id="{0D6CC725-BD65-45B9-B919-4728CA1E4913}" type="slidenum">
              <a:rPr lang="en-US" smtClean="0"/>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11792</TotalTime>
  <Words>6409</Words>
  <Application>Microsoft Office PowerPoint</Application>
  <PresentationFormat>Widescreen</PresentationFormat>
  <Paragraphs>503</Paragraphs>
  <Slides>46</Slides>
  <Notes>43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Arial</vt:lpstr>
      <vt:lpstr>Calibri</vt:lpstr>
      <vt:lpstr>Calibri Light</vt:lpstr>
      <vt:lpstr>Comic Sans MS</vt:lpstr>
      <vt:lpstr>Symbol</vt:lpstr>
      <vt:lpstr>Times New Roman</vt:lpstr>
      <vt:lpstr>Office Theme</vt:lpstr>
      <vt:lpstr>Equation</vt:lpstr>
      <vt:lpstr>Introduction, Theory, History and Basics of Water Distribution System Modeling</vt:lpstr>
      <vt:lpstr>Curriculum</vt:lpstr>
      <vt:lpstr>What is a Water Distribution System?</vt:lpstr>
      <vt:lpstr>Elements of a Water Supply System</vt:lpstr>
      <vt:lpstr>What is a Water Distribution System Hydraulic Model?</vt:lpstr>
      <vt:lpstr>PowerPoint Presentation</vt:lpstr>
      <vt:lpstr>Model Input</vt:lpstr>
      <vt:lpstr>A Little History of Water Distribution</vt:lpstr>
      <vt:lpstr>Pioneers of Water Flow Analysis </vt:lpstr>
      <vt:lpstr>PowerPoint Presentation</vt:lpstr>
      <vt:lpstr>PowerPoint Presentation</vt:lpstr>
      <vt:lpstr>Analog Pipe Flow Analyzers</vt:lpstr>
      <vt:lpstr>Early Computer Analysis (1957)</vt:lpstr>
      <vt:lpstr>Steady-State Models</vt:lpstr>
      <vt:lpstr>Optimization of Water System Design</vt:lpstr>
      <vt:lpstr>EPS Models</vt:lpstr>
      <vt:lpstr>EPANET</vt:lpstr>
      <vt:lpstr>Hydraulics Review</vt:lpstr>
      <vt:lpstr>Basic Assumptions about Flow</vt:lpstr>
      <vt:lpstr>Common Units of Flow</vt:lpstr>
      <vt:lpstr>Velocity</vt:lpstr>
      <vt:lpstr>Pressure</vt:lpstr>
      <vt:lpstr>Pressure: psi to feet</vt:lpstr>
      <vt:lpstr>Governing Principles Basic Laws of Physics</vt:lpstr>
      <vt:lpstr>Continuity Equation (Mass Balance)</vt:lpstr>
      <vt:lpstr>Energy Principle</vt:lpstr>
      <vt:lpstr>Hydraulic Grade Line</vt:lpstr>
      <vt:lpstr>Headloss Equations</vt:lpstr>
      <vt:lpstr>Hazen Williams Equation</vt:lpstr>
      <vt:lpstr>Typical Roughness Coefficients</vt:lpstr>
      <vt:lpstr>Formulations &amp; Solutions</vt:lpstr>
      <vt:lpstr>Types of Hydraulic Models</vt:lpstr>
      <vt:lpstr>Representing a system as a link-node network</vt:lpstr>
      <vt:lpstr>A detailed (complete) representation of network</vt:lpstr>
      <vt:lpstr>Major Components in a Water System</vt:lpstr>
      <vt:lpstr>Pumps</vt:lpstr>
      <vt:lpstr>Three Point Pump Curve</vt:lpstr>
      <vt:lpstr>Pump Operation</vt:lpstr>
      <vt:lpstr>Tanks and Reservoirs</vt:lpstr>
      <vt:lpstr>What is the difference between a Tank &amp; Reservoir? </vt:lpstr>
      <vt:lpstr>Tank &amp; Reservoir Characteristics</vt:lpstr>
      <vt:lpstr>Valves</vt:lpstr>
      <vt:lpstr>Types of Valves in EPANET</vt:lpstr>
      <vt:lpstr>Pressure Reducing Valve (PRV)  </vt:lpstr>
      <vt:lpstr>Sources</vt:lpstr>
      <vt:lpstr>Representing Wells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Theory and History of Network Modeling</dc:title>
  <dc:creator>Walter Grayman</dc:creator>
  <cp:lastModifiedBy>Walter Grayman</cp:lastModifiedBy>
  <cp:revision>37</cp:revision>
  <dcterms:created xsi:type="dcterms:W3CDTF">2017-07-25T23:49:07Z</dcterms:created>
  <dcterms:modified xsi:type="dcterms:W3CDTF">2018-05-10T20:59:16Z</dcterms:modified>
</cp:coreProperties>
</file>